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7"/>
  </p:notesMasterIdLst>
  <p:sldIdLst>
    <p:sldId id="256" r:id="rId5"/>
    <p:sldId id="789" r:id="rId6"/>
    <p:sldId id="259" r:id="rId7"/>
    <p:sldId id="790" r:id="rId8"/>
    <p:sldId id="791" r:id="rId9"/>
    <p:sldId id="792" r:id="rId10"/>
    <p:sldId id="793" r:id="rId11"/>
    <p:sldId id="794" r:id="rId12"/>
    <p:sldId id="795" r:id="rId13"/>
    <p:sldId id="796" r:id="rId14"/>
    <p:sldId id="797" r:id="rId15"/>
    <p:sldId id="798" r:id="rId16"/>
    <p:sldId id="799" r:id="rId17"/>
    <p:sldId id="808" r:id="rId18"/>
    <p:sldId id="800" r:id="rId19"/>
    <p:sldId id="801" r:id="rId20"/>
    <p:sldId id="802" r:id="rId21"/>
    <p:sldId id="803" r:id="rId22"/>
    <p:sldId id="804" r:id="rId23"/>
    <p:sldId id="805" r:id="rId24"/>
    <p:sldId id="806" r:id="rId25"/>
    <p:sldId id="807" r:id="rId26"/>
    <p:sldId id="817" r:id="rId27"/>
    <p:sldId id="809" r:id="rId28"/>
    <p:sldId id="810" r:id="rId29"/>
    <p:sldId id="811" r:id="rId30"/>
    <p:sldId id="812" r:id="rId31"/>
    <p:sldId id="813" r:id="rId32"/>
    <p:sldId id="814" r:id="rId33"/>
    <p:sldId id="815" r:id="rId34"/>
    <p:sldId id="816" r:id="rId35"/>
    <p:sldId id="788"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chá Blanka" initials="TB" lastIdx="14" clrIdx="0"/>
  <p:cmAuthor id="2" name="Uživatel systému Windows" initials="UsW" lastIdx="4" clrIdx="1"/>
  <p:cmAuthor id="3" name="Benešová Markéta" initials="BM" lastIdx="8" clrIdx="2">
    <p:extLst>
      <p:ext uri="{19B8F6BF-5375-455C-9EA6-DF929625EA0E}">
        <p15:presenceInfo xmlns:p15="http://schemas.microsoft.com/office/powerpoint/2012/main" userId="S-1-5-21-1453678106-484518242-318601546-16475" providerId="AD"/>
      </p:ext>
    </p:extLst>
  </p:cmAuthor>
  <p:cmAuthor id="4" name="Petr Šeda" initials="PŠ" lastIdx="2" clrIdx="3">
    <p:extLst>
      <p:ext uri="{19B8F6BF-5375-455C-9EA6-DF929625EA0E}">
        <p15:presenceInfo xmlns:p15="http://schemas.microsoft.com/office/powerpoint/2012/main" userId="4e270f6987107f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622" autoAdjust="0"/>
  </p:normalViewPr>
  <p:slideViewPr>
    <p:cSldViewPr>
      <p:cViewPr varScale="1">
        <p:scale>
          <a:sx n="107" d="100"/>
          <a:sy n="107" d="100"/>
        </p:scale>
        <p:origin x="174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DCE7D-51A6-42DA-8ED1-DBE336309991}" type="datetimeFigureOut">
              <a:rPr lang="cs-CZ" smtClean="0"/>
              <a:t>16.09.2021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EBC43-930D-463E-B81F-77BB91686E1B}" type="slidenum">
              <a:rPr lang="cs-CZ" smtClean="0"/>
              <a:t>‹#›</a:t>
            </a:fld>
            <a:endParaRPr lang="cs-CZ"/>
          </a:p>
        </p:txBody>
      </p:sp>
    </p:spTree>
    <p:extLst>
      <p:ext uri="{BB962C8B-B14F-4D97-AF65-F5344CB8AC3E}">
        <p14:creationId xmlns:p14="http://schemas.microsoft.com/office/powerpoint/2010/main" val="249438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 name="Google Shape;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E1EBC43-930D-463E-B81F-77BB91686E1B}" type="slidenum">
              <a:rPr lang="cs-CZ" smtClean="0"/>
              <a:t>22</a:t>
            </a:fld>
            <a:endParaRPr lang="cs-CZ"/>
          </a:p>
        </p:txBody>
      </p:sp>
    </p:spTree>
    <p:extLst>
      <p:ext uri="{BB962C8B-B14F-4D97-AF65-F5344CB8AC3E}">
        <p14:creationId xmlns:p14="http://schemas.microsoft.com/office/powerpoint/2010/main" val="29370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E1EBC43-930D-463E-B81F-77BB91686E1B}" type="slidenum">
              <a:rPr lang="cs-CZ" smtClean="0"/>
              <a:t>23</a:t>
            </a:fld>
            <a:endParaRPr lang="cs-CZ"/>
          </a:p>
        </p:txBody>
      </p:sp>
    </p:spTree>
    <p:extLst>
      <p:ext uri="{BB962C8B-B14F-4D97-AF65-F5344CB8AC3E}">
        <p14:creationId xmlns:p14="http://schemas.microsoft.com/office/powerpoint/2010/main" val="1999601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401652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283297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266501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E5729F-EDD5-4CEC-92FE-E1B29DD88A1B}" type="slidenum">
              <a:rPr lang="cs-CZ" smtClean="0"/>
              <a:pPr/>
              <a:t>‹#›</a:t>
            </a:fld>
            <a:endParaRPr lang="cs-CZ"/>
          </a:p>
        </p:txBody>
      </p:sp>
    </p:spTree>
    <p:extLst>
      <p:ext uri="{BB962C8B-B14F-4D97-AF65-F5344CB8AC3E}">
        <p14:creationId xmlns:p14="http://schemas.microsoft.com/office/powerpoint/2010/main" val="320980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CE5729F-EDD5-4CEC-92FE-E1B29DD88A1B}" type="slidenum">
              <a:rPr lang="cs-CZ" smtClean="0"/>
              <a:pPr/>
              <a:t>‹#›</a:t>
            </a:fld>
            <a:endParaRPr lang="cs-CZ"/>
          </a:p>
        </p:txBody>
      </p:sp>
      <p:pic>
        <p:nvPicPr>
          <p:cNvPr id="1027"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80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CE5729F-EDD5-4CEC-92FE-E1B29DD88A1B}" type="slidenum">
              <a:rPr lang="cs-CZ" smtClean="0"/>
              <a:pPr/>
              <a:t>‹#›</a:t>
            </a:fld>
            <a:endParaRPr lang="cs-CZ"/>
          </a:p>
        </p:txBody>
      </p:sp>
      <p:pic>
        <p:nvPicPr>
          <p:cNvPr id="7"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68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E5729F-EDD5-4CEC-92FE-E1B29DD88A1B}" type="slidenum">
              <a:rPr lang="cs-CZ" smtClean="0"/>
              <a:pPr/>
              <a:t>‹#›</a:t>
            </a:fld>
            <a:endParaRPr lang="cs-CZ"/>
          </a:p>
        </p:txBody>
      </p:sp>
      <p:pic>
        <p:nvPicPr>
          <p:cNvPr id="8"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9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CE5729F-EDD5-4CEC-92FE-E1B29DD88A1B}" type="slidenum">
              <a:rPr lang="cs-CZ" smtClean="0"/>
              <a:pPr/>
              <a:t>‹#›</a:t>
            </a:fld>
            <a:endParaRPr lang="cs-CZ"/>
          </a:p>
        </p:txBody>
      </p:sp>
      <p:pic>
        <p:nvPicPr>
          <p:cNvPr id="10"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8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CE5729F-EDD5-4CEC-92FE-E1B29DD88A1B}" type="slidenum">
              <a:rPr lang="cs-CZ" smtClean="0"/>
              <a:pPr/>
              <a:t>‹#›</a:t>
            </a:fld>
            <a:endParaRPr lang="cs-CZ"/>
          </a:p>
        </p:txBody>
      </p:sp>
      <p:pic>
        <p:nvPicPr>
          <p:cNvPr id="6"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66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CE5729F-EDD5-4CEC-92FE-E1B29DD88A1B}" type="slidenum">
              <a:rPr lang="cs-CZ" smtClean="0"/>
              <a:pPr/>
              <a:t>‹#›</a:t>
            </a:fld>
            <a:endParaRPr lang="cs-CZ"/>
          </a:p>
        </p:txBody>
      </p:sp>
      <p:pic>
        <p:nvPicPr>
          <p:cNvPr id="5"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68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E5729F-EDD5-4CEC-92FE-E1B29DD88A1B}" type="slidenum">
              <a:rPr lang="cs-CZ" smtClean="0"/>
              <a:pPr/>
              <a:t>‹#›</a:t>
            </a:fld>
            <a:endParaRPr lang="cs-CZ"/>
          </a:p>
        </p:txBody>
      </p:sp>
      <p:pic>
        <p:nvPicPr>
          <p:cNvPr id="8"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6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204544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E5729F-EDD5-4CEC-92FE-E1B29DD88A1B}" type="slidenum">
              <a:rPr lang="cs-CZ" smtClean="0"/>
              <a:pPr/>
              <a:t>‹#›</a:t>
            </a:fld>
            <a:endParaRPr lang="cs-CZ"/>
          </a:p>
        </p:txBody>
      </p:sp>
      <p:pic>
        <p:nvPicPr>
          <p:cNvPr id="8"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8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E5729F-EDD5-4CEC-92FE-E1B29DD88A1B}" type="slidenum">
              <a:rPr lang="cs-CZ" smtClean="0"/>
              <a:pPr/>
              <a:t>‹#›</a:t>
            </a:fld>
            <a:endParaRPr lang="cs-CZ"/>
          </a:p>
        </p:txBody>
      </p:sp>
      <p:pic>
        <p:nvPicPr>
          <p:cNvPr id="7"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1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bg>
      <p:bgPr>
        <a:blipFill dpi="0" rotWithShape="1">
          <a:blip r:embed="rId2" cstate="print">
            <a:alphaModFix amt="4000"/>
            <a:lum/>
          </a:blip>
          <a:srcRect/>
          <a:stretch>
            <a:fillRect t="-5000" b="-5000"/>
          </a:stretch>
        </a:blipFill>
        <a:effectLst/>
      </p:bgPr>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BEB0375-6A0D-4F58-B8F4-CA7C46FF398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E5729F-EDD5-4CEC-92FE-E1B29DD88A1B}" type="slidenum">
              <a:rPr lang="cs-CZ" smtClean="0"/>
              <a:pPr/>
              <a:t>‹#›</a:t>
            </a:fld>
            <a:endParaRPr lang="cs-CZ"/>
          </a:p>
        </p:txBody>
      </p:sp>
      <p:pic>
        <p:nvPicPr>
          <p:cNvPr id="7" name="Picture 3" descr="Z:\PROJEKTY\Systémové zajištění sociálního začleňování\OPZ publicita\OPZ_barevn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59832" y="6218380"/>
            <a:ext cx="3024336" cy="62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9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171716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2563436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1912205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976937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3801222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3783919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303878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2913736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349271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2065812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4242128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5B7104A-C9E6-40C9-BF84-BD526C692FCE}" type="datetimeFigureOut">
              <a:rPr lang="cs-CZ" smtClean="0"/>
              <a:pPr/>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9104823-1FB8-4C6B-9562-78D221BD88A7}" type="slidenum">
              <a:rPr lang="cs-CZ" smtClean="0"/>
              <a:pPr/>
              <a:t>‹#›</a:t>
            </a:fld>
            <a:endParaRPr lang="cs-CZ"/>
          </a:p>
        </p:txBody>
      </p:sp>
    </p:spTree>
    <p:extLst>
      <p:ext uri="{BB962C8B-B14F-4D97-AF65-F5344CB8AC3E}">
        <p14:creationId xmlns:p14="http://schemas.microsoft.com/office/powerpoint/2010/main" val="1855566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Úvodní list">
  <p:cSld name="Úvodní list">
    <p:spTree>
      <p:nvGrpSpPr>
        <p:cNvPr id="1" name="Shape 12"/>
        <p:cNvGrpSpPr/>
        <p:nvPr/>
      </p:nvGrpSpPr>
      <p:grpSpPr>
        <a:xfrm>
          <a:off x="0" y="0"/>
          <a:ext cx="0" cy="0"/>
          <a:chOff x="0" y="0"/>
          <a:chExt cx="0" cy="0"/>
        </a:xfrm>
      </p:grpSpPr>
      <p:pic>
        <p:nvPicPr>
          <p:cNvPr id="13" name="Google Shape;13;p2" descr="podtisk_modry.emf"/>
          <p:cNvPicPr preferRelativeResize="0"/>
          <p:nvPr/>
        </p:nvPicPr>
        <p:blipFill rotWithShape="1">
          <a:blip r:embed="rId2">
            <a:alphaModFix/>
          </a:blip>
          <a:srcRect l="17007" b="8622"/>
          <a:stretch/>
        </p:blipFill>
        <p:spPr>
          <a:xfrm>
            <a:off x="0" y="1989138"/>
            <a:ext cx="7908925" cy="4868862"/>
          </a:xfrm>
          <a:prstGeom prst="rect">
            <a:avLst/>
          </a:prstGeom>
          <a:noFill/>
          <a:ln>
            <a:noFill/>
          </a:ln>
        </p:spPr>
      </p:pic>
      <p:sp>
        <p:nvSpPr>
          <p:cNvPr id="14" name="Google Shape;14;p2"/>
          <p:cNvSpPr/>
          <p:nvPr/>
        </p:nvSpPr>
        <p:spPr>
          <a:xfrm>
            <a:off x="0" y="0"/>
            <a:ext cx="9144000" cy="260350"/>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Arial"/>
              <a:ea typeface="Arial"/>
              <a:cs typeface="Arial"/>
              <a:sym typeface="Arial"/>
            </a:endParaRPr>
          </a:p>
        </p:txBody>
      </p:sp>
      <p:sp>
        <p:nvSpPr>
          <p:cNvPr id="15" name="Google Shape;15;p2"/>
          <p:cNvSpPr/>
          <p:nvPr/>
        </p:nvSpPr>
        <p:spPr>
          <a:xfrm>
            <a:off x="0" y="260649"/>
            <a:ext cx="9144000" cy="144016"/>
          </a:xfrm>
          <a:prstGeom prst="rect">
            <a:avLst/>
          </a:prstGeom>
          <a:gradFill>
            <a:gsLst>
              <a:gs pos="0">
                <a:srgbClr val="000099"/>
              </a:gs>
              <a:gs pos="100000">
                <a:srgbClr val="FFFFFF">
                  <a:alpha val="0"/>
                </a:srgbClr>
              </a:gs>
            </a:gsLst>
            <a:lin ang="0" scaled="0"/>
          </a:gra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Arial"/>
              <a:ea typeface="Arial"/>
              <a:cs typeface="Arial"/>
              <a:sym typeface="Arial"/>
            </a:endParaRPr>
          </a:p>
        </p:txBody>
      </p:sp>
      <p:sp>
        <p:nvSpPr>
          <p:cNvPr id="16" name="Google Shape;16;p2"/>
          <p:cNvSpPr txBox="1"/>
          <p:nvPr/>
        </p:nvSpPr>
        <p:spPr>
          <a:xfrm>
            <a:off x="1403350" y="3789363"/>
            <a:ext cx="7208838" cy="5762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600"/>
              <a:buFont typeface="Arial"/>
              <a:buNone/>
            </a:pPr>
            <a:r>
              <a:rPr lang="en-US" sz="2600" b="0" i="0" u="none" strike="noStrike" cap="none">
                <a:solidFill>
                  <a:schemeClr val="dk1"/>
                </a:solidFill>
                <a:latin typeface="Arial"/>
                <a:ea typeface="Arial"/>
                <a:cs typeface="Arial"/>
                <a:sym typeface="Arial"/>
              </a:rPr>
              <a:t>MINISTERSTVO PRO MÍSTNÍ ROZVOJ ČR</a:t>
            </a:r>
            <a:endParaRPr/>
          </a:p>
        </p:txBody>
      </p:sp>
      <p:pic>
        <p:nvPicPr>
          <p:cNvPr id="17" name="Google Shape;17;p2" descr="mmr_cr_rgb.emf"/>
          <p:cNvPicPr preferRelativeResize="0"/>
          <p:nvPr/>
        </p:nvPicPr>
        <p:blipFill rotWithShape="1">
          <a:blip r:embed="rId3">
            <a:alphaModFix/>
          </a:blip>
          <a:srcRect/>
          <a:stretch/>
        </p:blipFill>
        <p:spPr>
          <a:xfrm>
            <a:off x="323850" y="692150"/>
            <a:ext cx="2565400" cy="563563"/>
          </a:xfrm>
          <a:prstGeom prst="rect">
            <a:avLst/>
          </a:prstGeom>
          <a:noFill/>
          <a:ln>
            <a:noFill/>
          </a:ln>
        </p:spPr>
      </p:pic>
      <p:sp>
        <p:nvSpPr>
          <p:cNvPr id="18" name="Google Shape;18;p2"/>
          <p:cNvSpPr txBox="1">
            <a:spLocks noGrp="1"/>
          </p:cNvSpPr>
          <p:nvPr>
            <p:ph type="subTitle" idx="1"/>
          </p:nvPr>
        </p:nvSpPr>
        <p:spPr>
          <a:xfrm>
            <a:off x="1403648" y="4581128"/>
            <a:ext cx="7056784" cy="1800200"/>
          </a:xfrm>
          <a:prstGeom prst="rect">
            <a:avLst/>
          </a:prstGeom>
          <a:noFill/>
          <a:ln>
            <a:noFill/>
          </a:ln>
        </p:spPr>
        <p:txBody>
          <a:bodyPr spcFirstLastPara="1" wrap="square" lIns="91425" tIns="45700" rIns="91425" bIns="45700" anchor="b" anchorCtr="0">
            <a:noAutofit/>
          </a:bodyPr>
          <a:lstStyle>
            <a:lvl1pPr lvl="0" algn="l">
              <a:spcBef>
                <a:spcPts val="1000"/>
              </a:spcBef>
              <a:spcAft>
                <a:spcPts val="0"/>
              </a:spcAft>
              <a:buClr>
                <a:schemeClr val="dk1"/>
              </a:buClr>
              <a:buSzPts val="2000"/>
              <a:buNone/>
              <a:defRPr sz="2000">
                <a:solidFill>
                  <a:schemeClr val="dk1"/>
                </a:solidFill>
                <a:latin typeface="Arial"/>
                <a:ea typeface="Arial"/>
                <a:cs typeface="Arial"/>
                <a:sym typeface="Arial"/>
              </a:defRPr>
            </a:lvl1pPr>
            <a:lvl2pPr lvl="1" algn="ctr">
              <a:spcBef>
                <a:spcPts val="100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title"/>
          </p:nvPr>
        </p:nvSpPr>
        <p:spPr>
          <a:xfrm>
            <a:off x="1403648" y="1988840"/>
            <a:ext cx="7283152" cy="187220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solidFill>
                  <a:srgbClr val="00009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815952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nitřní list s nadpisem">
  <p:cSld name="Vnitřní list s nadpisem">
    <p:spTree>
      <p:nvGrpSpPr>
        <p:cNvPr id="1" name="Shape 20"/>
        <p:cNvGrpSpPr/>
        <p:nvPr/>
      </p:nvGrpSpPr>
      <p:grpSpPr>
        <a:xfrm>
          <a:off x="0" y="0"/>
          <a:ext cx="0" cy="0"/>
          <a:chOff x="0" y="0"/>
          <a:chExt cx="0" cy="0"/>
        </a:xfrm>
      </p:grpSpPr>
      <p:pic>
        <p:nvPicPr>
          <p:cNvPr id="21" name="Google Shape;21;p3" descr="podtisk_modry.emf"/>
          <p:cNvPicPr preferRelativeResize="0"/>
          <p:nvPr/>
        </p:nvPicPr>
        <p:blipFill rotWithShape="1">
          <a:blip r:embed="rId2">
            <a:alphaModFix/>
          </a:blip>
          <a:srcRect l="17007" b="8622"/>
          <a:stretch/>
        </p:blipFill>
        <p:spPr>
          <a:xfrm>
            <a:off x="0" y="1989138"/>
            <a:ext cx="7908925" cy="4868862"/>
          </a:xfrm>
          <a:prstGeom prst="rect">
            <a:avLst/>
          </a:prstGeom>
          <a:noFill/>
          <a:ln>
            <a:noFill/>
          </a:ln>
        </p:spPr>
      </p:pic>
      <p:sp>
        <p:nvSpPr>
          <p:cNvPr id="22" name="Google Shape;22;p3"/>
          <p:cNvSpPr/>
          <p:nvPr/>
        </p:nvSpPr>
        <p:spPr>
          <a:xfrm>
            <a:off x="0" y="0"/>
            <a:ext cx="9144000" cy="260350"/>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sp>
        <p:nvSpPr>
          <p:cNvPr id="23" name="Google Shape;23;p3"/>
          <p:cNvSpPr/>
          <p:nvPr/>
        </p:nvSpPr>
        <p:spPr>
          <a:xfrm>
            <a:off x="0" y="260649"/>
            <a:ext cx="9144000" cy="144016"/>
          </a:xfrm>
          <a:prstGeom prst="rect">
            <a:avLst/>
          </a:prstGeom>
          <a:gradFill>
            <a:gsLst>
              <a:gs pos="0">
                <a:srgbClr val="000099"/>
              </a:gs>
              <a:gs pos="100000">
                <a:srgbClr val="FFFFFF">
                  <a:alpha val="0"/>
                </a:srgbClr>
              </a:gs>
            </a:gsLst>
            <a:lin ang="0" scaled="0"/>
          </a:gra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pic>
        <p:nvPicPr>
          <p:cNvPr id="24" name="Google Shape;24;p3" descr="mmr_cr_rgb.emf"/>
          <p:cNvPicPr preferRelativeResize="0"/>
          <p:nvPr/>
        </p:nvPicPr>
        <p:blipFill rotWithShape="1">
          <a:blip r:embed="rId3">
            <a:alphaModFix/>
          </a:blip>
          <a:srcRect/>
          <a:stretch/>
        </p:blipFill>
        <p:spPr>
          <a:xfrm>
            <a:off x="468313" y="620713"/>
            <a:ext cx="2016125" cy="442912"/>
          </a:xfrm>
          <a:prstGeom prst="rect">
            <a:avLst/>
          </a:prstGeom>
          <a:noFill/>
          <a:ln>
            <a:noFill/>
          </a:ln>
        </p:spPr>
      </p:pic>
      <p:sp>
        <p:nvSpPr>
          <p:cNvPr id="25" name="Google Shape;25;p3"/>
          <p:cNvSpPr txBox="1">
            <a:spLocks noGrp="1"/>
          </p:cNvSpPr>
          <p:nvPr>
            <p:ph type="body" idx="1"/>
          </p:nvPr>
        </p:nvSpPr>
        <p:spPr>
          <a:xfrm>
            <a:off x="395536" y="2060848"/>
            <a:ext cx="8291264" cy="439248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Clr>
                <a:schemeClr val="dk1"/>
              </a:buClr>
              <a:buSzPts val="2800"/>
              <a:buFont typeface="Arial"/>
              <a:buNone/>
              <a:defRPr sz="2800">
                <a:latin typeface="Arial"/>
                <a:ea typeface="Arial"/>
                <a:cs typeface="Arial"/>
                <a:sym typeface="Arial"/>
              </a:defRPr>
            </a:lvl1pPr>
            <a:lvl2pPr marL="914400" lvl="1" indent="-228600" algn="l">
              <a:spcBef>
                <a:spcPts val="1000"/>
              </a:spcBef>
              <a:spcAft>
                <a:spcPts val="0"/>
              </a:spcAft>
              <a:buClr>
                <a:schemeClr val="dk1"/>
              </a:buClr>
              <a:buSzPts val="2400"/>
              <a:buFont typeface="Arial"/>
              <a:buNone/>
              <a:defRPr sz="2400">
                <a:latin typeface="Arial"/>
                <a:ea typeface="Arial"/>
                <a:cs typeface="Arial"/>
                <a:sym typeface="Arial"/>
              </a:defRPr>
            </a:lvl2pPr>
            <a:lvl3pPr marL="1371600" lvl="2" indent="-228600" algn="l">
              <a:spcBef>
                <a:spcPts val="400"/>
              </a:spcBef>
              <a:spcAft>
                <a:spcPts val="0"/>
              </a:spcAft>
              <a:buClr>
                <a:schemeClr val="dk1"/>
              </a:buClr>
              <a:buSzPts val="2000"/>
              <a:buFont typeface="Arial"/>
              <a:buNone/>
              <a:defRPr sz="2000">
                <a:latin typeface="Arial"/>
                <a:ea typeface="Arial"/>
                <a:cs typeface="Arial"/>
                <a:sym typeface="Arial"/>
              </a:defRPr>
            </a:lvl3pPr>
            <a:lvl4pPr marL="1828800" lvl="3" indent="-228600" algn="l">
              <a:spcBef>
                <a:spcPts val="360"/>
              </a:spcBef>
              <a:spcAft>
                <a:spcPts val="0"/>
              </a:spcAft>
              <a:buClr>
                <a:schemeClr val="dk1"/>
              </a:buClr>
              <a:buSzPts val="1800"/>
              <a:buFont typeface="Arial"/>
              <a:buNone/>
              <a:defRPr sz="1800">
                <a:latin typeface="Arial"/>
                <a:ea typeface="Arial"/>
                <a:cs typeface="Arial"/>
                <a:sym typeface="Arial"/>
              </a:defRPr>
            </a:lvl4pPr>
            <a:lvl5pPr marL="2286000" lvl="4" indent="-228600" algn="l">
              <a:spcBef>
                <a:spcPts val="360"/>
              </a:spcBef>
              <a:spcAft>
                <a:spcPts val="0"/>
              </a:spcAft>
              <a:buClr>
                <a:schemeClr val="dk1"/>
              </a:buClr>
              <a:buSzPts val="1800"/>
              <a:buFont typeface="Arial"/>
              <a:buNone/>
              <a:defRPr sz="1800">
                <a:latin typeface="Arial"/>
                <a:ea typeface="Arial"/>
                <a:cs typeface="Arial"/>
                <a:sym typeface="Arial"/>
              </a:defRPr>
            </a:lvl5pPr>
            <a:lvl6pPr marL="2743200" lvl="5" indent="-228600" algn="l">
              <a:spcBef>
                <a:spcPts val="400"/>
              </a:spcBef>
              <a:spcAft>
                <a:spcPts val="0"/>
              </a:spcAft>
              <a:buClr>
                <a:schemeClr val="dk1"/>
              </a:buClr>
              <a:buSzPts val="20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title"/>
          </p:nvPr>
        </p:nvSpPr>
        <p:spPr>
          <a:xfrm>
            <a:off x="395536" y="1412776"/>
            <a:ext cx="8291264" cy="5040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200" b="1">
                <a:solidFill>
                  <a:srgbClr val="00009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902528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nitřní list bez nadpisu">
  <p:cSld name="Vnitřní list bez nadpisu">
    <p:spTree>
      <p:nvGrpSpPr>
        <p:cNvPr id="1" name="Shape 27"/>
        <p:cNvGrpSpPr/>
        <p:nvPr/>
      </p:nvGrpSpPr>
      <p:grpSpPr>
        <a:xfrm>
          <a:off x="0" y="0"/>
          <a:ext cx="0" cy="0"/>
          <a:chOff x="0" y="0"/>
          <a:chExt cx="0" cy="0"/>
        </a:xfrm>
      </p:grpSpPr>
      <p:pic>
        <p:nvPicPr>
          <p:cNvPr id="28" name="Google Shape;28;p4" descr="podtisk_modry.emf"/>
          <p:cNvPicPr preferRelativeResize="0"/>
          <p:nvPr/>
        </p:nvPicPr>
        <p:blipFill rotWithShape="1">
          <a:blip r:embed="rId2">
            <a:alphaModFix/>
          </a:blip>
          <a:srcRect l="17007" b="8622"/>
          <a:stretch/>
        </p:blipFill>
        <p:spPr>
          <a:xfrm>
            <a:off x="0" y="1989138"/>
            <a:ext cx="7908925" cy="4868862"/>
          </a:xfrm>
          <a:prstGeom prst="rect">
            <a:avLst/>
          </a:prstGeom>
          <a:noFill/>
          <a:ln>
            <a:noFill/>
          </a:ln>
        </p:spPr>
      </p:pic>
      <p:sp>
        <p:nvSpPr>
          <p:cNvPr id="29" name="Google Shape;29;p4"/>
          <p:cNvSpPr/>
          <p:nvPr/>
        </p:nvSpPr>
        <p:spPr>
          <a:xfrm>
            <a:off x="0" y="0"/>
            <a:ext cx="9144000" cy="260350"/>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sp>
        <p:nvSpPr>
          <p:cNvPr id="30" name="Google Shape;30;p4"/>
          <p:cNvSpPr/>
          <p:nvPr/>
        </p:nvSpPr>
        <p:spPr>
          <a:xfrm>
            <a:off x="0" y="260649"/>
            <a:ext cx="9144000" cy="144016"/>
          </a:xfrm>
          <a:prstGeom prst="rect">
            <a:avLst/>
          </a:prstGeom>
          <a:gradFill>
            <a:gsLst>
              <a:gs pos="0">
                <a:srgbClr val="000099"/>
              </a:gs>
              <a:gs pos="100000">
                <a:srgbClr val="FFFFFF">
                  <a:alpha val="0"/>
                </a:srgbClr>
              </a:gs>
            </a:gsLst>
            <a:lin ang="0" scaled="0"/>
          </a:gra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pic>
        <p:nvPicPr>
          <p:cNvPr id="31" name="Google Shape;31;p4" descr="mmr_cr_rgb.emf"/>
          <p:cNvPicPr preferRelativeResize="0"/>
          <p:nvPr/>
        </p:nvPicPr>
        <p:blipFill rotWithShape="1">
          <a:blip r:embed="rId3">
            <a:alphaModFix/>
          </a:blip>
          <a:srcRect/>
          <a:stretch/>
        </p:blipFill>
        <p:spPr>
          <a:xfrm>
            <a:off x="468313" y="620713"/>
            <a:ext cx="2016125" cy="442912"/>
          </a:xfrm>
          <a:prstGeom prst="rect">
            <a:avLst/>
          </a:prstGeom>
          <a:noFill/>
          <a:ln>
            <a:noFill/>
          </a:ln>
        </p:spPr>
      </p:pic>
      <p:sp>
        <p:nvSpPr>
          <p:cNvPr id="32" name="Google Shape;32;p4"/>
          <p:cNvSpPr txBox="1">
            <a:spLocks noGrp="1"/>
          </p:cNvSpPr>
          <p:nvPr>
            <p:ph type="body" idx="1"/>
          </p:nvPr>
        </p:nvSpPr>
        <p:spPr>
          <a:xfrm>
            <a:off x="395536" y="1484784"/>
            <a:ext cx="8291264" cy="496855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Clr>
                <a:schemeClr val="dk1"/>
              </a:buClr>
              <a:buSzPts val="2800"/>
              <a:buFont typeface="Arial"/>
              <a:buNone/>
              <a:defRPr sz="2800">
                <a:latin typeface="Arial"/>
                <a:ea typeface="Arial"/>
                <a:cs typeface="Arial"/>
                <a:sym typeface="Arial"/>
              </a:defRPr>
            </a:lvl1pPr>
            <a:lvl2pPr marL="914400" lvl="1" indent="-228600" algn="l">
              <a:spcBef>
                <a:spcPts val="1000"/>
              </a:spcBef>
              <a:spcAft>
                <a:spcPts val="0"/>
              </a:spcAft>
              <a:buClr>
                <a:schemeClr val="dk1"/>
              </a:buClr>
              <a:buSzPts val="2400"/>
              <a:buFont typeface="Arial"/>
              <a:buNone/>
              <a:defRPr sz="2400">
                <a:latin typeface="Arial"/>
                <a:ea typeface="Arial"/>
                <a:cs typeface="Arial"/>
                <a:sym typeface="Arial"/>
              </a:defRPr>
            </a:lvl2pPr>
            <a:lvl3pPr marL="1371600" lvl="2" indent="-228600" algn="l">
              <a:spcBef>
                <a:spcPts val="400"/>
              </a:spcBef>
              <a:spcAft>
                <a:spcPts val="0"/>
              </a:spcAft>
              <a:buClr>
                <a:schemeClr val="dk1"/>
              </a:buClr>
              <a:buSzPts val="2000"/>
              <a:buFont typeface="Arial"/>
              <a:buNone/>
              <a:defRPr sz="2000">
                <a:latin typeface="Arial"/>
                <a:ea typeface="Arial"/>
                <a:cs typeface="Arial"/>
                <a:sym typeface="Arial"/>
              </a:defRPr>
            </a:lvl3pPr>
            <a:lvl4pPr marL="1828800" lvl="3" indent="-228600" algn="l">
              <a:spcBef>
                <a:spcPts val="360"/>
              </a:spcBef>
              <a:spcAft>
                <a:spcPts val="0"/>
              </a:spcAft>
              <a:buClr>
                <a:schemeClr val="dk1"/>
              </a:buClr>
              <a:buSzPts val="1800"/>
              <a:buFont typeface="Arial"/>
              <a:buNone/>
              <a:defRPr sz="1800">
                <a:latin typeface="Arial"/>
                <a:ea typeface="Arial"/>
                <a:cs typeface="Arial"/>
                <a:sym typeface="Arial"/>
              </a:defRPr>
            </a:lvl4pPr>
            <a:lvl5pPr marL="2286000" lvl="4" indent="-228600" algn="l">
              <a:spcBef>
                <a:spcPts val="360"/>
              </a:spcBef>
              <a:spcAft>
                <a:spcPts val="0"/>
              </a:spcAft>
              <a:buClr>
                <a:schemeClr val="dk1"/>
              </a:buClr>
              <a:buSzPts val="1800"/>
              <a:buFont typeface="Arial"/>
              <a:buNone/>
              <a:defRPr sz="1800">
                <a:latin typeface="Arial"/>
                <a:ea typeface="Arial"/>
                <a:cs typeface="Arial"/>
                <a:sym typeface="Arial"/>
              </a:defRPr>
            </a:lvl5pPr>
            <a:lvl6pPr marL="2743200" lvl="5" indent="-228600" algn="l">
              <a:spcBef>
                <a:spcPts val="400"/>
              </a:spcBef>
              <a:spcAft>
                <a:spcPts val="0"/>
              </a:spcAft>
              <a:buClr>
                <a:schemeClr val="dk1"/>
              </a:buClr>
              <a:buSzPts val="20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42479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nitřní list s odrážkami">
  <p:cSld name="Vnitřní list s odrážkami">
    <p:spTree>
      <p:nvGrpSpPr>
        <p:cNvPr id="1" name="Shape 33"/>
        <p:cNvGrpSpPr/>
        <p:nvPr/>
      </p:nvGrpSpPr>
      <p:grpSpPr>
        <a:xfrm>
          <a:off x="0" y="0"/>
          <a:ext cx="0" cy="0"/>
          <a:chOff x="0" y="0"/>
          <a:chExt cx="0" cy="0"/>
        </a:xfrm>
      </p:grpSpPr>
      <p:pic>
        <p:nvPicPr>
          <p:cNvPr id="34" name="Google Shape;34;p5" descr="podtisk_modry.emf"/>
          <p:cNvPicPr preferRelativeResize="0"/>
          <p:nvPr/>
        </p:nvPicPr>
        <p:blipFill rotWithShape="1">
          <a:blip r:embed="rId2">
            <a:alphaModFix/>
          </a:blip>
          <a:srcRect l="17007" b="8622"/>
          <a:stretch/>
        </p:blipFill>
        <p:spPr>
          <a:xfrm>
            <a:off x="0" y="1989138"/>
            <a:ext cx="7908925" cy="4868862"/>
          </a:xfrm>
          <a:prstGeom prst="rect">
            <a:avLst/>
          </a:prstGeom>
          <a:noFill/>
          <a:ln>
            <a:noFill/>
          </a:ln>
        </p:spPr>
      </p:pic>
      <p:sp>
        <p:nvSpPr>
          <p:cNvPr id="35" name="Google Shape;35;p5"/>
          <p:cNvSpPr/>
          <p:nvPr/>
        </p:nvSpPr>
        <p:spPr>
          <a:xfrm>
            <a:off x="0" y="0"/>
            <a:ext cx="9144000" cy="260350"/>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sp>
        <p:nvSpPr>
          <p:cNvPr id="36" name="Google Shape;36;p5"/>
          <p:cNvSpPr/>
          <p:nvPr/>
        </p:nvSpPr>
        <p:spPr>
          <a:xfrm>
            <a:off x="0" y="260649"/>
            <a:ext cx="9144000" cy="144016"/>
          </a:xfrm>
          <a:prstGeom prst="rect">
            <a:avLst/>
          </a:prstGeom>
          <a:gradFill>
            <a:gsLst>
              <a:gs pos="0">
                <a:srgbClr val="000099"/>
              </a:gs>
              <a:gs pos="100000">
                <a:srgbClr val="FFFFFF">
                  <a:alpha val="0"/>
                </a:srgbClr>
              </a:gs>
            </a:gsLst>
            <a:lin ang="0" scaled="0"/>
          </a:gra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pic>
        <p:nvPicPr>
          <p:cNvPr id="37" name="Google Shape;37;p5" descr="mmr_cr_rgb.emf"/>
          <p:cNvPicPr preferRelativeResize="0"/>
          <p:nvPr/>
        </p:nvPicPr>
        <p:blipFill rotWithShape="1">
          <a:blip r:embed="rId3">
            <a:alphaModFix/>
          </a:blip>
          <a:srcRect/>
          <a:stretch/>
        </p:blipFill>
        <p:spPr>
          <a:xfrm>
            <a:off x="468313" y="620713"/>
            <a:ext cx="2016125" cy="442912"/>
          </a:xfrm>
          <a:prstGeom prst="rect">
            <a:avLst/>
          </a:prstGeom>
          <a:noFill/>
          <a:ln>
            <a:noFill/>
          </a:ln>
        </p:spPr>
      </p:pic>
      <p:sp>
        <p:nvSpPr>
          <p:cNvPr id="38" name="Google Shape;38;p5"/>
          <p:cNvSpPr txBox="1">
            <a:spLocks noGrp="1"/>
          </p:cNvSpPr>
          <p:nvPr>
            <p:ph type="title"/>
          </p:nvPr>
        </p:nvSpPr>
        <p:spPr>
          <a:xfrm>
            <a:off x="395536" y="1412776"/>
            <a:ext cx="8291264" cy="5040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200" b="1">
                <a:solidFill>
                  <a:srgbClr val="000099"/>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467544" y="2060849"/>
            <a:ext cx="8229600" cy="4392488"/>
          </a:xfrm>
          <a:prstGeom prst="rect">
            <a:avLst/>
          </a:prstGeom>
          <a:noFill/>
          <a:ln>
            <a:noFill/>
          </a:ln>
        </p:spPr>
        <p:txBody>
          <a:bodyPr spcFirstLastPara="1" wrap="square" lIns="91425" tIns="45700" rIns="91425" bIns="45700" anchor="b" anchorCtr="0">
            <a:noAutofit/>
          </a:bodyPr>
          <a:lstStyle>
            <a:lvl1pPr marL="457200" lvl="0" indent="-431800" algn="l">
              <a:spcBef>
                <a:spcPts val="640"/>
              </a:spcBef>
              <a:spcAft>
                <a:spcPts val="0"/>
              </a:spcAft>
              <a:buClr>
                <a:schemeClr val="accent1"/>
              </a:buClr>
              <a:buSzPts val="3200"/>
              <a:buFont typeface="Noto Sans Symbols"/>
              <a:buChar char="▪"/>
              <a:defRPr/>
            </a:lvl1pPr>
            <a:lvl2pPr marL="914400" lvl="1" indent="-406400" algn="l">
              <a:spcBef>
                <a:spcPts val="560"/>
              </a:spcBef>
              <a:spcAft>
                <a:spcPts val="0"/>
              </a:spcAft>
              <a:buClr>
                <a:schemeClr val="accent1"/>
              </a:buClr>
              <a:buSzPts val="2800"/>
              <a:buFont typeface="Noto Sans Symbols"/>
              <a:buChar char="▪"/>
              <a:defRPr/>
            </a:lvl2pPr>
            <a:lvl3pPr marL="1371600" lvl="2" indent="-381000" algn="l">
              <a:spcBef>
                <a:spcPts val="480"/>
              </a:spcBef>
              <a:spcAft>
                <a:spcPts val="0"/>
              </a:spcAft>
              <a:buClr>
                <a:schemeClr val="accent1"/>
              </a:buClr>
              <a:buSzPts val="2400"/>
              <a:buFont typeface="Noto Sans Symbols"/>
              <a:buChar char="▪"/>
              <a:defRPr/>
            </a:lvl3pPr>
            <a:lvl4pPr marL="1828800" lvl="3" indent="-355600" algn="l">
              <a:spcBef>
                <a:spcPts val="400"/>
              </a:spcBef>
              <a:spcAft>
                <a:spcPts val="0"/>
              </a:spcAft>
              <a:buClr>
                <a:schemeClr val="accent1"/>
              </a:buClr>
              <a:buSzPts val="2000"/>
              <a:buFont typeface="Noto Sans Symbols"/>
              <a:buChar char="▪"/>
              <a:defRPr/>
            </a:lvl4pPr>
            <a:lvl5pPr marL="2286000" lvl="4" indent="-355600" algn="l">
              <a:spcBef>
                <a:spcPts val="400"/>
              </a:spcBef>
              <a:spcAft>
                <a:spcPts val="0"/>
              </a:spcAft>
              <a:buClr>
                <a:schemeClr val="accent1"/>
              </a:buClr>
              <a:buSzPts val="20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7224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269794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104900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385462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402448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274656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EFC2615-8742-44A0-AF5D-4CFC6B34D8D4}" type="datetimeFigureOut">
              <a:rPr lang="cs-CZ" smtClean="0"/>
              <a:pPr/>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6D43CBA-C377-483B-B857-75514A2761D6}" type="slidenum">
              <a:rPr lang="cs-CZ" smtClean="0"/>
              <a:pPr/>
              <a:t>‹#›</a:t>
            </a:fld>
            <a:endParaRPr lang="cs-CZ"/>
          </a:p>
        </p:txBody>
      </p:sp>
    </p:spTree>
    <p:extLst>
      <p:ext uri="{BB962C8B-B14F-4D97-AF65-F5344CB8AC3E}">
        <p14:creationId xmlns:p14="http://schemas.microsoft.com/office/powerpoint/2010/main" val="325252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C2615-8742-44A0-AF5D-4CFC6B34D8D4}" type="datetimeFigureOut">
              <a:rPr lang="cs-CZ" smtClean="0"/>
              <a:pPr/>
              <a:t>16.09.2021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43CBA-C377-483B-B857-75514A2761D6}" type="slidenum">
              <a:rPr lang="cs-CZ" smtClean="0"/>
              <a:pPr/>
              <a:t>‹#›</a:t>
            </a:fld>
            <a:endParaRPr lang="cs-CZ"/>
          </a:p>
        </p:txBody>
      </p:sp>
    </p:spTree>
    <p:extLst>
      <p:ext uri="{BB962C8B-B14F-4D97-AF65-F5344CB8AC3E}">
        <p14:creationId xmlns:p14="http://schemas.microsoft.com/office/powerpoint/2010/main" val="550404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B0375-6A0D-4F58-B8F4-CA7C46FF3984}" type="datetimeFigureOut">
              <a:rPr lang="cs-CZ" smtClean="0"/>
              <a:pPr/>
              <a:t>16.09.2021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5729F-EDD5-4CEC-92FE-E1B29DD88A1B}" type="slidenum">
              <a:rPr lang="cs-CZ" smtClean="0"/>
              <a:pPr/>
              <a:t>‹#›</a:t>
            </a:fld>
            <a:endParaRPr lang="cs-CZ"/>
          </a:p>
        </p:txBody>
      </p:sp>
    </p:spTree>
    <p:extLst>
      <p:ext uri="{BB962C8B-B14F-4D97-AF65-F5344CB8AC3E}">
        <p14:creationId xmlns:p14="http://schemas.microsoft.com/office/powerpoint/2010/main" val="305298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7104A-C9E6-40C9-BF84-BD526C692FCE}" type="datetimeFigureOut">
              <a:rPr lang="cs-CZ" smtClean="0"/>
              <a:pPr/>
              <a:t>16.09.2021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04823-1FB8-4C6B-9562-78D221BD88A7}" type="slidenum">
              <a:rPr lang="cs-CZ" smtClean="0"/>
              <a:pPr/>
              <a:t>‹#›</a:t>
            </a:fld>
            <a:endParaRPr lang="cs-CZ"/>
          </a:p>
        </p:txBody>
      </p:sp>
    </p:spTree>
    <p:extLst>
      <p:ext uri="{BB962C8B-B14F-4D97-AF65-F5344CB8AC3E}">
        <p14:creationId xmlns:p14="http://schemas.microsoft.com/office/powerpoint/2010/main" val="1356308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03350" y="1916113"/>
            <a:ext cx="7272338" cy="187166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1" i="0" u="none" strike="noStrike" cap="none">
                <a:solidFill>
                  <a:srgbClr val="000099"/>
                </a:solidFill>
                <a:latin typeface="Arial"/>
                <a:ea typeface="Arial"/>
                <a:cs typeface="Arial"/>
                <a:sym typeface="Arial"/>
              </a:defRPr>
            </a:lvl1pPr>
            <a:lvl2pPr marR="0" lvl="1" algn="l" rtl="0">
              <a:spcBef>
                <a:spcPts val="0"/>
              </a:spcBef>
              <a:spcAft>
                <a:spcPts val="0"/>
              </a:spcAft>
              <a:buSzPts val="1400"/>
              <a:buNone/>
              <a:defRPr sz="4400" b="1" i="0" u="none" strike="noStrike" cap="none">
                <a:solidFill>
                  <a:srgbClr val="000099"/>
                </a:solidFill>
                <a:latin typeface="Arial"/>
                <a:ea typeface="Arial"/>
                <a:cs typeface="Arial"/>
                <a:sym typeface="Arial"/>
              </a:defRPr>
            </a:lvl2pPr>
            <a:lvl3pPr marR="0" lvl="2" algn="l" rtl="0">
              <a:spcBef>
                <a:spcPts val="0"/>
              </a:spcBef>
              <a:spcAft>
                <a:spcPts val="0"/>
              </a:spcAft>
              <a:buSzPts val="1400"/>
              <a:buNone/>
              <a:defRPr sz="4400" b="1" i="0" u="none" strike="noStrike" cap="none">
                <a:solidFill>
                  <a:srgbClr val="000099"/>
                </a:solidFill>
                <a:latin typeface="Arial"/>
                <a:ea typeface="Arial"/>
                <a:cs typeface="Arial"/>
                <a:sym typeface="Arial"/>
              </a:defRPr>
            </a:lvl3pPr>
            <a:lvl4pPr marR="0" lvl="3" algn="l" rtl="0">
              <a:spcBef>
                <a:spcPts val="0"/>
              </a:spcBef>
              <a:spcAft>
                <a:spcPts val="0"/>
              </a:spcAft>
              <a:buSzPts val="1400"/>
              <a:buNone/>
              <a:defRPr sz="4400" b="1" i="0" u="none" strike="noStrike" cap="none">
                <a:solidFill>
                  <a:srgbClr val="000099"/>
                </a:solidFill>
                <a:latin typeface="Arial"/>
                <a:ea typeface="Arial"/>
                <a:cs typeface="Arial"/>
                <a:sym typeface="Arial"/>
              </a:defRPr>
            </a:lvl4pPr>
            <a:lvl5pPr marR="0" lvl="4" algn="l" rtl="0">
              <a:spcBef>
                <a:spcPts val="0"/>
              </a:spcBef>
              <a:spcAft>
                <a:spcPts val="0"/>
              </a:spcAft>
              <a:buSzPts val="1400"/>
              <a:buNone/>
              <a:defRPr sz="4400" b="1" i="0" u="none" strike="noStrike" cap="none">
                <a:solidFill>
                  <a:srgbClr val="000099"/>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000099"/>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000099"/>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000099"/>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000099"/>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403350" y="4581525"/>
            <a:ext cx="7200900" cy="180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640"/>
              </a:spcBef>
              <a:spcAft>
                <a:spcPts val="0"/>
              </a:spcAft>
              <a:buSzPts val="1400"/>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5388360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socialni-zaclenovani.cz/wp-content/uploads/MMR_z%C3%A1v%C4%9Bre%C4%8Dn%C3%A1-zpr%C3%A1va_oddlu%C5%BEovac%C3%AD-praxe-po-novele-insolven%C4%8Dn%C3%ADho-z%C3%A1kona_18_1_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169549" y="2026426"/>
            <a:ext cx="6876912" cy="122388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cs-CZ" sz="3600" dirty="0">
                <a:solidFill>
                  <a:schemeClr val="bg1">
                    <a:lumMod val="65000"/>
                  </a:schemeClr>
                </a:solidFill>
              </a:rPr>
              <a:t>Dluhové poradny</a:t>
            </a:r>
            <a:r>
              <a:rPr lang="cs-CZ" sz="3600" dirty="0">
                <a:solidFill>
                  <a:schemeClr val="tx1"/>
                </a:solidFill>
              </a:rPr>
              <a:t> </a:t>
            </a:r>
            <a:br>
              <a:rPr lang="cs-CZ" sz="3600" dirty="0"/>
            </a:br>
            <a:r>
              <a:rPr lang="cs-CZ" sz="3600" dirty="0">
                <a:solidFill>
                  <a:schemeClr val="tx1"/>
                </a:solidFill>
              </a:rPr>
              <a:t>Dr. </a:t>
            </a:r>
            <a:r>
              <a:rPr lang="cs-CZ" sz="3600" dirty="0" err="1">
                <a:solidFill>
                  <a:schemeClr val="tx1"/>
                </a:solidFill>
              </a:rPr>
              <a:t>Jekyll</a:t>
            </a:r>
            <a:r>
              <a:rPr lang="cs-CZ" sz="3600" dirty="0">
                <a:solidFill>
                  <a:schemeClr val="tx1"/>
                </a:solidFill>
              </a:rPr>
              <a:t> a Mr. Hyde ?</a:t>
            </a:r>
          </a:p>
        </p:txBody>
      </p:sp>
      <p:sp>
        <p:nvSpPr>
          <p:cNvPr id="45" name="Google Shape;45;p6"/>
          <p:cNvSpPr txBox="1"/>
          <p:nvPr/>
        </p:nvSpPr>
        <p:spPr>
          <a:xfrm>
            <a:off x="611561" y="6237312"/>
            <a:ext cx="7992888" cy="43088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000000"/>
                </a:solidFill>
                <a:effectLst/>
                <a:uLnTx/>
                <a:uFillTx/>
                <a:latin typeface="Arial"/>
                <a:ea typeface="Arial"/>
                <a:cs typeface="Arial"/>
                <a:sym typeface="Arial"/>
              </a:rPr>
              <a:t>Tento materiál vznikl za finanční podpory Evropského sociálního fondu prostřednictvím Operačního programu Zaměstnanost </a:t>
            </a:r>
            <a:br>
              <a:rPr kumimoji="0" lang="en-US" sz="1050" b="0" i="0" u="none" strike="noStrike" kern="0" cap="none" spc="0" normalizeH="0" baseline="0" noProof="0">
                <a:ln>
                  <a:noFill/>
                </a:ln>
                <a:solidFill>
                  <a:srgbClr val="000000"/>
                </a:solidFill>
                <a:effectLst/>
                <a:uLnTx/>
                <a:uFillTx/>
                <a:latin typeface="Arial"/>
                <a:ea typeface="Arial"/>
                <a:cs typeface="Arial"/>
                <a:sym typeface="Arial"/>
              </a:rPr>
            </a:br>
            <a:r>
              <a:rPr kumimoji="0" lang="en-US" sz="1050" b="0" i="0" u="none" strike="noStrike" kern="0" cap="none" spc="0" normalizeH="0" baseline="0" noProof="0">
                <a:ln>
                  <a:noFill/>
                </a:ln>
                <a:solidFill>
                  <a:srgbClr val="000000"/>
                </a:solidFill>
                <a:effectLst/>
                <a:uLnTx/>
                <a:uFillTx/>
                <a:latin typeface="Arial"/>
                <a:ea typeface="Arial"/>
                <a:cs typeface="Arial"/>
                <a:sym typeface="Arial"/>
              </a:rPr>
              <a:t>v rámci projektu „Systémové zajištění sociálního začleňování“, registrační číslo projektu: CZ.03.2.63/0.0/0.0/15_030/0000605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6"/>
          <p:cNvSpPr txBox="1"/>
          <p:nvPr/>
        </p:nvSpPr>
        <p:spPr>
          <a:xfrm>
            <a:off x="1869435" y="3571559"/>
            <a:ext cx="5111704" cy="3693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Odbor pro sociální začleňování (Agentura)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7" name="Google Shape;47;p6"/>
          <p:cNvPicPr preferRelativeResize="0"/>
          <p:nvPr/>
        </p:nvPicPr>
        <p:blipFill rotWithShape="1">
          <a:blip r:embed="rId3">
            <a:alphaModFix/>
          </a:blip>
          <a:srcRect/>
          <a:stretch/>
        </p:blipFill>
        <p:spPr>
          <a:xfrm>
            <a:off x="395536" y="381274"/>
            <a:ext cx="3941148" cy="1111185"/>
          </a:xfrm>
          <a:prstGeom prst="rect">
            <a:avLst/>
          </a:prstGeom>
          <a:noFill/>
          <a:ln>
            <a:noFill/>
          </a:ln>
        </p:spPr>
      </p:pic>
      <p:pic>
        <p:nvPicPr>
          <p:cNvPr id="48" name="Google Shape;48;p6"/>
          <p:cNvPicPr preferRelativeResize="0"/>
          <p:nvPr/>
        </p:nvPicPr>
        <p:blipFill rotWithShape="1">
          <a:blip r:embed="rId4">
            <a:alphaModFix/>
          </a:blip>
          <a:srcRect/>
          <a:stretch/>
        </p:blipFill>
        <p:spPr>
          <a:xfrm>
            <a:off x="1716583" y="5213763"/>
            <a:ext cx="5454650" cy="844550"/>
          </a:xfrm>
          <a:prstGeom prst="rect">
            <a:avLst/>
          </a:prstGeom>
          <a:noFill/>
          <a:ln>
            <a:noFill/>
          </a:ln>
        </p:spPr>
      </p:pic>
      <p:sp>
        <p:nvSpPr>
          <p:cNvPr id="49" name="Google Shape;49;p6"/>
          <p:cNvSpPr txBox="1"/>
          <p:nvPr/>
        </p:nvSpPr>
        <p:spPr>
          <a:xfrm>
            <a:off x="1888056" y="3975700"/>
            <a:ext cx="5111704" cy="3231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500" b="0" i="0" u="none" strike="noStrike" kern="0" cap="none" spc="0" normalizeH="0" baseline="0" noProof="0" dirty="0">
                <a:ln>
                  <a:noFill/>
                </a:ln>
                <a:solidFill>
                  <a:srgbClr val="000000"/>
                </a:solidFill>
                <a:effectLst/>
                <a:uLnTx/>
                <a:uFillTx/>
                <a:latin typeface="Arial"/>
                <a:ea typeface="Arial"/>
                <a:cs typeface="Arial"/>
                <a:sym typeface="Arial"/>
              </a:rPr>
              <a:t>Mgr. Petr Šeda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Podané informace, správnost</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2348880"/>
            <a:ext cx="7750575" cy="369332"/>
          </a:xfrm>
          <a:prstGeom prst="rect">
            <a:avLst/>
          </a:prstGeom>
          <a:noFill/>
        </p:spPr>
        <p:txBody>
          <a:bodyPr wrap="square" rtlCol="0">
            <a:spAutoFit/>
          </a:bodyPr>
          <a:lstStyle/>
          <a:p>
            <a:pPr marL="285750" indent="-285750" algn="l">
              <a:buFont typeface="Arial" panose="020B0604020202020204" pitchFamily="34" charset="0"/>
              <a:buChar char="•"/>
            </a:pPr>
            <a:endParaRPr lang="cs-CZ" sz="1800" i="0" u="none" strike="noStrike" baseline="0" dirty="0">
              <a:solidFill>
                <a:srgbClr val="000000"/>
              </a:solidFill>
              <a:latin typeface="Calibri" panose="020F0502020204030204" pitchFamily="34" charset="0"/>
            </a:endParaRPr>
          </a:p>
        </p:txBody>
      </p:sp>
      <p:pic>
        <p:nvPicPr>
          <p:cNvPr id="5" name="Obrázek 4">
            <a:extLst>
              <a:ext uri="{FF2B5EF4-FFF2-40B4-BE49-F238E27FC236}">
                <a16:creationId xmlns:a16="http://schemas.microsoft.com/office/drawing/2014/main" id="{335B9E6F-E48A-458D-BCC1-9FE5D670E7C6}"/>
              </a:ext>
            </a:extLst>
          </p:cNvPr>
          <p:cNvPicPr>
            <a:picLocks noChangeAspect="1"/>
          </p:cNvPicPr>
          <p:nvPr/>
        </p:nvPicPr>
        <p:blipFill>
          <a:blip r:embed="rId2"/>
          <a:stretch>
            <a:fillRect/>
          </a:stretch>
        </p:blipFill>
        <p:spPr>
          <a:xfrm>
            <a:off x="684399" y="1628800"/>
            <a:ext cx="8028384" cy="4036059"/>
          </a:xfrm>
          <a:prstGeom prst="rect">
            <a:avLst/>
          </a:prstGeom>
        </p:spPr>
      </p:pic>
    </p:spTree>
    <p:extLst>
      <p:ext uri="{BB962C8B-B14F-4D97-AF65-F5344CB8AC3E}">
        <p14:creationId xmlns:p14="http://schemas.microsoft.com/office/powerpoint/2010/main" val="79943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Odbornost</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2348880"/>
            <a:ext cx="7750575" cy="369332"/>
          </a:xfrm>
          <a:prstGeom prst="rect">
            <a:avLst/>
          </a:prstGeom>
          <a:noFill/>
        </p:spPr>
        <p:txBody>
          <a:bodyPr wrap="square" rtlCol="0">
            <a:spAutoFit/>
          </a:bodyPr>
          <a:lstStyle/>
          <a:p>
            <a:pPr marL="285750" indent="-285750" algn="l">
              <a:buFont typeface="Arial" panose="020B0604020202020204" pitchFamily="34" charset="0"/>
              <a:buChar char="•"/>
            </a:pPr>
            <a:endParaRPr lang="cs-CZ" sz="1800" i="0" u="none" strike="noStrike" baseline="0" dirty="0">
              <a:solidFill>
                <a:srgbClr val="000000"/>
              </a:solidFill>
              <a:latin typeface="Calibri" panose="020F0502020204030204" pitchFamily="34" charset="0"/>
            </a:endParaRPr>
          </a:p>
        </p:txBody>
      </p:sp>
      <p:pic>
        <p:nvPicPr>
          <p:cNvPr id="6" name="Obrázek 5">
            <a:extLst>
              <a:ext uri="{FF2B5EF4-FFF2-40B4-BE49-F238E27FC236}">
                <a16:creationId xmlns:a16="http://schemas.microsoft.com/office/drawing/2014/main" id="{346F0074-B74B-4792-903B-21F1EE6BE1C3}"/>
              </a:ext>
            </a:extLst>
          </p:cNvPr>
          <p:cNvPicPr>
            <a:picLocks noChangeAspect="1"/>
          </p:cNvPicPr>
          <p:nvPr/>
        </p:nvPicPr>
        <p:blipFill>
          <a:blip r:embed="rId2"/>
          <a:stretch>
            <a:fillRect/>
          </a:stretch>
        </p:blipFill>
        <p:spPr>
          <a:xfrm>
            <a:off x="456001" y="1628800"/>
            <a:ext cx="8172400" cy="3918003"/>
          </a:xfrm>
          <a:prstGeom prst="rect">
            <a:avLst/>
          </a:prstGeom>
        </p:spPr>
      </p:pic>
    </p:spTree>
    <p:extLst>
      <p:ext uri="{BB962C8B-B14F-4D97-AF65-F5344CB8AC3E}">
        <p14:creationId xmlns:p14="http://schemas.microsoft.com/office/powerpoint/2010/main" val="272015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Nabídka placených služeb</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2348880"/>
            <a:ext cx="7750575" cy="369332"/>
          </a:xfrm>
          <a:prstGeom prst="rect">
            <a:avLst/>
          </a:prstGeom>
          <a:noFill/>
        </p:spPr>
        <p:txBody>
          <a:bodyPr wrap="square" rtlCol="0">
            <a:spAutoFit/>
          </a:bodyPr>
          <a:lstStyle/>
          <a:p>
            <a:pPr marL="285750" indent="-285750" algn="l">
              <a:buFont typeface="Arial" panose="020B0604020202020204" pitchFamily="34" charset="0"/>
              <a:buChar char="•"/>
            </a:pPr>
            <a:endParaRPr lang="cs-CZ" sz="1800" i="0" u="none" strike="noStrike" baseline="0" dirty="0">
              <a:solidFill>
                <a:srgbClr val="000000"/>
              </a:solidFill>
              <a:latin typeface="Calibri" panose="020F0502020204030204" pitchFamily="34" charset="0"/>
            </a:endParaRPr>
          </a:p>
        </p:txBody>
      </p:sp>
      <p:pic>
        <p:nvPicPr>
          <p:cNvPr id="5" name="Obrázek 4">
            <a:extLst>
              <a:ext uri="{FF2B5EF4-FFF2-40B4-BE49-F238E27FC236}">
                <a16:creationId xmlns:a16="http://schemas.microsoft.com/office/drawing/2014/main" id="{D4B0F932-568E-4A9F-AC24-0EA0E080E309}"/>
              </a:ext>
            </a:extLst>
          </p:cNvPr>
          <p:cNvPicPr>
            <a:picLocks noChangeAspect="1"/>
          </p:cNvPicPr>
          <p:nvPr/>
        </p:nvPicPr>
        <p:blipFill>
          <a:blip r:embed="rId2"/>
          <a:stretch>
            <a:fillRect/>
          </a:stretch>
        </p:blipFill>
        <p:spPr>
          <a:xfrm>
            <a:off x="626114" y="1628800"/>
            <a:ext cx="7956376" cy="4007086"/>
          </a:xfrm>
          <a:prstGeom prst="rect">
            <a:avLst/>
          </a:prstGeom>
        </p:spPr>
      </p:pic>
    </p:spTree>
    <p:extLst>
      <p:ext uri="{BB962C8B-B14F-4D97-AF65-F5344CB8AC3E}">
        <p14:creationId xmlns:p14="http://schemas.microsoft.com/office/powerpoint/2010/main" val="154180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Vlastnictví nemovitosti</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387441" y="1443841"/>
            <a:ext cx="7750575" cy="4801314"/>
          </a:xfrm>
          <a:prstGeom prst="rect">
            <a:avLst/>
          </a:prstGeom>
          <a:noFill/>
        </p:spPr>
        <p:txBody>
          <a:bodyPr wrap="square" rtlCol="0">
            <a:spAutoFit/>
          </a:bodyPr>
          <a:lstStyle/>
          <a:p>
            <a:pPr algn="l"/>
            <a:endParaRPr lang="cs-CZ"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cs-CZ" sz="1800" b="1" i="0" u="none" strike="noStrike" baseline="0" dirty="0">
                <a:solidFill>
                  <a:srgbClr val="000000"/>
                </a:solidFill>
                <a:latin typeface="Calibri" panose="020F0502020204030204" pitchFamily="34" charset="0"/>
              </a:rPr>
              <a:t>Zástava nemovitosti </a:t>
            </a:r>
            <a:r>
              <a:rPr lang="cs-CZ" sz="1800" b="0" i="0" u="none" strike="noStrike" baseline="0" dirty="0">
                <a:solidFill>
                  <a:srgbClr val="000000"/>
                </a:solidFill>
                <a:latin typeface="Calibri" panose="020F0502020204030204" pitchFamily="34" charset="0"/>
              </a:rPr>
              <a:t>– respondenti nabízeli služby svého investora, případně doporučovali dlužníkům využít služeb společností na trhu, které se touto službou zabývají. </a:t>
            </a:r>
          </a:p>
          <a:p>
            <a:pPr marL="285750" indent="-285750">
              <a:buFont typeface="Arial" panose="020B0604020202020204" pitchFamily="34" charset="0"/>
              <a:buChar char="•"/>
            </a:pPr>
            <a:r>
              <a:rPr lang="cs-CZ" sz="1800" b="1" i="0" u="none" strike="noStrike" baseline="0" dirty="0">
                <a:solidFill>
                  <a:srgbClr val="000000"/>
                </a:solidFill>
                <a:latin typeface="Calibri" panose="020F0502020204030204" pitchFamily="34" charset="0"/>
              </a:rPr>
              <a:t>Odkup nemovitosti </a:t>
            </a:r>
            <a:r>
              <a:rPr lang="cs-CZ" sz="1800" b="0" i="0" u="none" strike="noStrike" baseline="0" dirty="0">
                <a:solidFill>
                  <a:srgbClr val="000000"/>
                </a:solidFill>
                <a:latin typeface="Calibri" panose="020F0502020204030204" pitchFamily="34" charset="0"/>
              </a:rPr>
              <a:t>– nejčastější zmiňovaná forma řešení. Respondent za oddlužovací společnost nabízí, že zajistí investora, dlužník za inkasované peníze za nemovitost splatí své závazky a následně si může odkoupit nemovitost zpět, nicméně bude hradit vysoké částky za zprostředkování služby a bude nucen vzít si úvěr či hypotéku od banky na odkoupení nemovitosti. </a:t>
            </a:r>
          </a:p>
          <a:p>
            <a:pPr marL="285750" indent="-285750">
              <a:buFont typeface="Arial" panose="020B0604020202020204" pitchFamily="34" charset="0"/>
              <a:buChar char="•"/>
            </a:pPr>
            <a:r>
              <a:rPr lang="cs-CZ" sz="1800" b="1" i="0" u="none" strike="noStrike" baseline="0" dirty="0">
                <a:solidFill>
                  <a:srgbClr val="000000"/>
                </a:solidFill>
                <a:latin typeface="Calibri" panose="020F0502020204030204" pitchFamily="34" charset="0"/>
              </a:rPr>
              <a:t>Vstup do družstva </a:t>
            </a:r>
            <a:r>
              <a:rPr lang="cs-CZ" sz="1800" b="0" i="0" u="none" strike="noStrike" baseline="0" dirty="0">
                <a:solidFill>
                  <a:srgbClr val="000000"/>
                </a:solidFill>
                <a:latin typeface="Calibri" panose="020F0502020204030204" pitchFamily="34" charset="0"/>
              </a:rPr>
              <a:t>– dlužník má možnost vstoupit do družstva a stát se podílníkem. Družstvo by si sjednalo půjčku (hypotéku) a zaplatilo by tím všechny pohledávky. Vznikla by zástava na nemovitosti. Dlužník by splácel dluh družstvu i s úroky. Po zaplacení úvěru by družstvo převedlo nemovitost zpět na dlužníka. </a:t>
            </a:r>
          </a:p>
          <a:p>
            <a:pPr marL="285750" indent="-285750" algn="l">
              <a:buFont typeface="Arial" panose="020B0604020202020204" pitchFamily="34" charset="0"/>
              <a:buChar char="•"/>
            </a:pPr>
            <a:r>
              <a:rPr lang="cs-CZ" dirty="0">
                <a:solidFill>
                  <a:srgbClr val="000000"/>
                </a:solidFill>
                <a:latin typeface="Calibri" panose="020F0502020204030204" pitchFamily="34" charset="0"/>
              </a:rPr>
              <a:t>Poradci neví, co se stane s nemovitostí v insolvenčním řízení</a:t>
            </a:r>
          </a:p>
          <a:p>
            <a:pPr lvl="1"/>
            <a:r>
              <a:rPr lang="cs-CZ" dirty="0">
                <a:solidFill>
                  <a:srgbClr val="000000"/>
                </a:solidFill>
                <a:latin typeface="Calibri" panose="020F0502020204030204" pitchFamily="34" charset="0"/>
              </a:rPr>
              <a:t>- Zpeněžení majetkové podstaty X ochrana obydlí</a:t>
            </a:r>
            <a:endParaRPr lang="cs-CZ"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cs-CZ"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0479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Vlastnictví nemovitosti</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387441" y="1443841"/>
            <a:ext cx="7750575" cy="2031325"/>
          </a:xfrm>
          <a:prstGeom prst="rect">
            <a:avLst/>
          </a:prstGeom>
          <a:noFill/>
        </p:spPr>
        <p:txBody>
          <a:bodyPr wrap="square" rtlCol="0">
            <a:spAutoFit/>
          </a:bodyPr>
          <a:lstStyle/>
          <a:p>
            <a:pPr algn="l"/>
            <a:endParaRPr lang="cs-CZ"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cs-CZ" sz="1800" b="0" i="1" u="none" strike="noStrike" baseline="0" dirty="0">
                <a:solidFill>
                  <a:srgbClr val="000000"/>
                </a:solidFill>
                <a:latin typeface="Calibri" panose="020F0502020204030204" pitchFamily="34" charset="0"/>
              </a:rPr>
              <a:t>„Respondentka se mě pořád vyptávala pouze na nemovitost. Nic jiného jí nezajímalo. Bylo vidět, že chce pouze vydělat peníze. Neříká pravdivé informace. Informace o tom, že s nemovitostí nemohu jít do insolvence, není pravdivá. Snaží se akorát z lidí dostat peníze. Kdybych využila jejích služeb, zaplatila bych navíc 30% a k tomu ještě úroky v bance za hypotéku. </a:t>
            </a:r>
            <a:r>
              <a:rPr lang="cs-CZ" sz="1800" b="0" i="1" u="none" strike="noStrike" baseline="0" dirty="0">
                <a:solidFill>
                  <a:srgbClr val="FF0000"/>
                </a:solidFill>
                <a:latin typeface="Calibri" panose="020F0502020204030204" pitchFamily="34" charset="0"/>
              </a:rPr>
              <a:t>Vůbec to nedává smysl.“</a:t>
            </a:r>
            <a:endParaRPr lang="cs-CZ" sz="1800" b="0" i="0" u="none" strike="noStrike" baseline="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98959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Forma úhrady poplatku za návrh</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1916832"/>
            <a:ext cx="7750575" cy="3693319"/>
          </a:xfrm>
          <a:prstGeom prst="rect">
            <a:avLst/>
          </a:prstGeom>
          <a:noFill/>
        </p:spPr>
        <p:txBody>
          <a:bodyPr wrap="square" rtlCol="0">
            <a:spAutoFit/>
          </a:bodyPr>
          <a:lstStyle/>
          <a:p>
            <a:r>
              <a:rPr lang="cs-CZ" sz="1800" b="0" i="0" u="none" strike="noStrike" baseline="0" dirty="0">
                <a:solidFill>
                  <a:srgbClr val="000000"/>
                </a:solidFill>
                <a:latin typeface="Calibri" panose="020F0502020204030204" pitchFamily="34" charset="0"/>
              </a:rPr>
              <a:t>a) Soukromé oddlužovací společnosti nebo advokátní kanceláře, které </a:t>
            </a:r>
            <a:r>
              <a:rPr lang="cs-CZ" sz="1800" b="1" i="0" u="none" strike="noStrike" baseline="0" dirty="0">
                <a:solidFill>
                  <a:srgbClr val="000000"/>
                </a:solidFill>
                <a:latin typeface="Calibri" panose="020F0502020204030204" pitchFamily="34" charset="0"/>
              </a:rPr>
              <a:t>jednají v souladu se zákonem</a:t>
            </a:r>
            <a:r>
              <a:rPr lang="cs-CZ" sz="1800" b="0" i="0" u="none" strike="noStrike" baseline="0" dirty="0">
                <a:solidFill>
                  <a:srgbClr val="000000"/>
                </a:solidFill>
                <a:latin typeface="Calibri" panose="020F0502020204030204" pitchFamily="34" charset="0"/>
              </a:rPr>
              <a:t>, si poplatek přihlašují až do insolvenčního řízení. </a:t>
            </a:r>
          </a:p>
          <a:p>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b) Společnosti nebo advokátní kanceláře, které nejednají v souladu se zákonem, požadují úhradu předem, v některých případech nabízejí možnost splátek. </a:t>
            </a:r>
          </a:p>
          <a:p>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c) Společnosti, které nejednají v souladu se zákonem, požadují úhradu předem a v hotovosti často již na druhém setkání. </a:t>
            </a:r>
          </a:p>
          <a:p>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d) Společnosti nebo advokátní kanceláře, které nejednají v souladu se zákonem, si přihlásí poplatek v rámci insolvenčního řízení, ale poté požadují platbu předem za právní služby. </a:t>
            </a:r>
          </a:p>
          <a:p>
            <a:pPr algn="l"/>
            <a:endParaRPr lang="cs-CZ"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8087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Praktiky velkých </a:t>
            </a:r>
            <a:r>
              <a:rPr lang="cs-CZ" sz="3000" dirty="0" err="1">
                <a:solidFill>
                  <a:schemeClr val="tx2">
                    <a:lumMod val="60000"/>
                    <a:lumOff val="40000"/>
                  </a:schemeClr>
                </a:solidFill>
                <a:latin typeface="Barlow Condensed Medium" panose="00000606000000000000" pitchFamily="2" charset="-18"/>
              </a:rPr>
              <a:t>oddlužovaček</a:t>
            </a:r>
            <a:endParaRPr lang="cs-CZ" sz="3000" dirty="0">
              <a:solidFill>
                <a:schemeClr val="tx2">
                  <a:lumMod val="60000"/>
                  <a:lumOff val="40000"/>
                </a:schemeClr>
              </a:solidFill>
              <a:latin typeface="Barlow Condensed Medium" panose="00000606000000000000" pitchFamily="2" charset="-18"/>
            </a:endParaRP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1916832"/>
            <a:ext cx="7750575" cy="2862322"/>
          </a:xfrm>
          <a:prstGeom prst="rect">
            <a:avLst/>
          </a:prstGeom>
          <a:noFill/>
        </p:spPr>
        <p:txBody>
          <a:bodyPr wrap="square" rtlCol="0">
            <a:spAutoFit/>
          </a:bodyPr>
          <a:lstStyle/>
          <a:p>
            <a:pPr algn="l"/>
            <a:r>
              <a:rPr lang="cs-CZ" sz="1800" b="1" i="0" u="none" strike="noStrike" baseline="0" dirty="0">
                <a:solidFill>
                  <a:srgbClr val="000000"/>
                </a:solidFill>
                <a:latin typeface="Calibri" panose="020F0502020204030204" pitchFamily="34" charset="0"/>
              </a:rPr>
              <a:t>1. Velká společnost</a:t>
            </a:r>
          </a:p>
          <a:p>
            <a:r>
              <a:rPr lang="cs-CZ" sz="1800" b="0" i="0" u="none" strike="noStrike" baseline="0" dirty="0">
                <a:solidFill>
                  <a:srgbClr val="000000"/>
                </a:solidFill>
                <a:latin typeface="Calibri" panose="020F0502020204030204" pitchFamily="34" charset="0"/>
              </a:rPr>
              <a:t>Běžnou praktikou je, že cena za návrh na povolení oddlužení je dle zákona 4000 Kč bez DPH. Po osobním jednání s dlužníkem obchodní zástupce vyhodnotí, nakolik je dlužník neznalý celého procesu a dle toho mu buď budou právní služby nabídnuty jako volitelná možnost nebo dostane k podpisu smlouvu přímo již s uvedeným poplatkem zahrnujícím právní služby. Poté si od dlužníka vezme zálohu za služby, tudíž dlužníkovi se tím zásadně snižuje možnost se v průběhu procesu rozhodnout od nich odejít. </a:t>
            </a:r>
          </a:p>
          <a:p>
            <a:pPr algn="l"/>
            <a:endParaRPr lang="cs-CZ" b="0" i="0" u="none" strike="noStrike" baseline="0" dirty="0">
              <a:solidFill>
                <a:srgbClr val="000000"/>
              </a:solidFill>
              <a:latin typeface="Calibri" panose="020F0502020204030204" pitchFamily="34" charset="0"/>
            </a:endParaRPr>
          </a:p>
          <a:p>
            <a:pPr algn="l"/>
            <a:r>
              <a:rPr lang="cs-CZ" b="0" i="0" u="none" strike="noStrike" baseline="0" dirty="0">
                <a:solidFill>
                  <a:srgbClr val="000000"/>
                </a:solidFill>
                <a:latin typeface="Calibri" panose="020F0502020204030204" pitchFamily="34" charset="0"/>
              </a:rPr>
              <a:t>CENA 7000 – 15000 Kč</a:t>
            </a:r>
          </a:p>
        </p:txBody>
      </p:sp>
    </p:spTree>
    <p:extLst>
      <p:ext uri="{BB962C8B-B14F-4D97-AF65-F5344CB8AC3E}">
        <p14:creationId xmlns:p14="http://schemas.microsoft.com/office/powerpoint/2010/main" val="14722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Praktiky velkých </a:t>
            </a:r>
            <a:r>
              <a:rPr lang="cs-CZ" sz="3000" dirty="0" err="1">
                <a:solidFill>
                  <a:schemeClr val="tx2">
                    <a:lumMod val="60000"/>
                    <a:lumOff val="40000"/>
                  </a:schemeClr>
                </a:solidFill>
                <a:latin typeface="Barlow Condensed Medium" panose="00000606000000000000" pitchFamily="2" charset="-18"/>
              </a:rPr>
              <a:t>oddlužovaček</a:t>
            </a:r>
            <a:endParaRPr lang="cs-CZ" sz="3000" dirty="0">
              <a:solidFill>
                <a:schemeClr val="tx2">
                  <a:lumMod val="60000"/>
                  <a:lumOff val="40000"/>
                </a:schemeClr>
              </a:solidFill>
              <a:latin typeface="Barlow Condensed Medium" panose="00000606000000000000" pitchFamily="2" charset="-18"/>
            </a:endParaRP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1916832"/>
            <a:ext cx="7750575" cy="4247317"/>
          </a:xfrm>
          <a:prstGeom prst="rect">
            <a:avLst/>
          </a:prstGeom>
          <a:noFill/>
        </p:spPr>
        <p:txBody>
          <a:bodyPr wrap="square" rtlCol="0">
            <a:spAutoFit/>
          </a:bodyPr>
          <a:lstStyle/>
          <a:p>
            <a:pPr algn="l"/>
            <a:r>
              <a:rPr lang="cs-CZ" b="1" dirty="0">
                <a:solidFill>
                  <a:srgbClr val="000000"/>
                </a:solidFill>
                <a:latin typeface="Calibri" panose="020F0502020204030204" pitchFamily="34" charset="0"/>
              </a:rPr>
              <a:t>2</a:t>
            </a:r>
            <a:r>
              <a:rPr lang="cs-CZ" sz="1800" b="1" i="0" u="none" strike="noStrike" baseline="0" dirty="0">
                <a:solidFill>
                  <a:srgbClr val="000000"/>
                </a:solidFill>
                <a:latin typeface="Calibri" panose="020F0502020204030204" pitchFamily="34" charset="0"/>
              </a:rPr>
              <a:t>. Velká společnost</a:t>
            </a:r>
          </a:p>
          <a:p>
            <a:pPr algn="l"/>
            <a:endParaRPr lang="cs-CZ" b="0" i="0" u="none" strike="noStrike" baseline="0" dirty="0">
              <a:solidFill>
                <a:srgbClr val="000000"/>
              </a:solidFill>
              <a:latin typeface="Calibri" panose="020F0502020204030204" pitchFamily="34" charset="0"/>
            </a:endParaRPr>
          </a:p>
          <a:p>
            <a:pPr algn="l"/>
            <a:r>
              <a:rPr lang="cs-CZ" dirty="0">
                <a:solidFill>
                  <a:srgbClr val="000000"/>
                </a:solidFill>
                <a:latin typeface="Calibri" panose="020F0502020204030204" pitchFamily="34" charset="0"/>
              </a:rPr>
              <a:t>Zpracují návrh za zákonnou částku a po podání návrhu požadují (s tím že je to dobrovolné), nabízejí službu „ochranu před věřiteli“ za částku cca 6.000 Kč.</a:t>
            </a:r>
          </a:p>
          <a:p>
            <a:pPr algn="l"/>
            <a:r>
              <a:rPr lang="cs-CZ" sz="1800" b="0" u="none" strike="noStrike" baseline="0" dirty="0">
                <a:solidFill>
                  <a:srgbClr val="000000"/>
                </a:solidFill>
                <a:latin typeface="Calibri" panose="020F0502020204030204" pitchFamily="34" charset="0"/>
              </a:rPr>
              <a:t>Stejná společnost si nechala zaplatit 13.000 Kč za monitoring insolvenčního rejstříku (důkaz smlouva).</a:t>
            </a:r>
          </a:p>
          <a:p>
            <a:pPr algn="l"/>
            <a:endParaRPr lang="cs-CZ" sz="1800" b="0" i="1" u="none" strike="noStrike" baseline="0" dirty="0">
              <a:solidFill>
                <a:srgbClr val="000000"/>
              </a:solidFill>
              <a:latin typeface="Calibri" panose="020F0502020204030204" pitchFamily="34" charset="0"/>
            </a:endParaRPr>
          </a:p>
          <a:p>
            <a:pPr algn="l"/>
            <a:r>
              <a:rPr lang="cs-CZ" sz="1800" b="0" i="1" u="none" strike="noStrike" baseline="0" dirty="0">
                <a:solidFill>
                  <a:srgbClr val="000000"/>
                </a:solidFill>
                <a:latin typeface="Calibri" panose="020F0502020204030204" pitchFamily="34" charset="0"/>
              </a:rPr>
              <a:t>„Nabízeli mi 6000 Kč na rok, což jsem si říkal, že když už mám insolvenčního správce, tak jim platit na rok 6000kč je něco, co vlastně nevyužiju, když se můžu zeptat insolvenčního správce. Nemile mě to překvapilo a přišlo mi to moc. Nabízeli mi to i na splátky, ale řekl jsem jim, že nevím, z čeho bych to měl platit, když jsem v insolvenci</a:t>
            </a:r>
            <a:r>
              <a:rPr lang="cs-CZ" sz="1800" b="1" i="1" u="none" strike="noStrike" baseline="0" dirty="0">
                <a:solidFill>
                  <a:srgbClr val="000000"/>
                </a:solidFill>
                <a:latin typeface="Calibri" panose="020F0502020204030204" pitchFamily="34" charset="0"/>
              </a:rPr>
              <a:t>.“ (Příloha č.4, Respondent 9, polostrukturované rozhovory s dlužníky) </a:t>
            </a:r>
          </a:p>
          <a:p>
            <a:pPr algn="l"/>
            <a:endParaRPr lang="cs-CZ" b="1" i="1" dirty="0">
              <a:solidFill>
                <a:srgbClr val="000000"/>
              </a:solidFill>
              <a:latin typeface="Calibri" panose="020F0502020204030204" pitchFamily="34" charset="0"/>
            </a:endParaRPr>
          </a:p>
          <a:p>
            <a:pPr algn="l"/>
            <a:endParaRPr lang="cs-CZ"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2205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44939" y="548680"/>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Rozhovory - dlužníci</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344939" y="908720"/>
            <a:ext cx="7750575" cy="4801314"/>
          </a:xfrm>
          <a:prstGeom prst="rect">
            <a:avLst/>
          </a:prstGeom>
          <a:noFill/>
        </p:spPr>
        <p:txBody>
          <a:bodyPr wrap="square" rtlCol="0">
            <a:spAutoFit/>
          </a:bodyPr>
          <a:lstStyle/>
          <a:p>
            <a:pPr algn="l"/>
            <a:endParaRPr lang="cs-CZ" b="1" i="1" dirty="0">
              <a:solidFill>
                <a:srgbClr val="000000"/>
              </a:solidFill>
              <a:latin typeface="Calibri" panose="020F0502020204030204" pitchFamily="34" charset="0"/>
            </a:endParaRPr>
          </a:p>
          <a:p>
            <a:pPr algn="l"/>
            <a:r>
              <a:rPr lang="cs-CZ" b="1" u="none" strike="noStrike" baseline="0" dirty="0">
                <a:solidFill>
                  <a:srgbClr val="000000"/>
                </a:solidFill>
                <a:latin typeface="Calibri" panose="020F0502020204030204" pitchFamily="34" charset="0"/>
              </a:rPr>
              <a:t>Navyšování ceny za zpracování návrhu – zkušenost 20%</a:t>
            </a:r>
          </a:p>
          <a:p>
            <a:pPr algn="l"/>
            <a:endParaRPr lang="cs-CZ" dirty="0">
              <a:solidFill>
                <a:srgbClr val="000000"/>
              </a:solidFill>
              <a:latin typeface="Calibri" panose="020F0502020204030204" pitchFamily="34" charset="0"/>
            </a:endParaRPr>
          </a:p>
          <a:p>
            <a:pPr algn="l"/>
            <a:r>
              <a:rPr lang="cs-CZ" sz="1800" b="0" i="1" u="none" strike="noStrike" baseline="0" dirty="0">
                <a:solidFill>
                  <a:srgbClr val="000000"/>
                </a:solidFill>
                <a:latin typeface="Calibri" panose="020F0502020204030204" pitchFamily="34" charset="0"/>
              </a:rPr>
              <a:t>„Já jsem jim platila 4840 Kč to je to zákonné. A pak jsem jim platila, ale teď nevím přesně do koruny, ale dávala jsem jim ještě 7000 Kč, tam byl nějaký základ + za každý ten úvazek něco.“ </a:t>
            </a:r>
          </a:p>
          <a:p>
            <a:pPr algn="l"/>
            <a:endParaRPr lang="cs-CZ" i="1" dirty="0">
              <a:solidFill>
                <a:srgbClr val="000000"/>
              </a:solidFill>
              <a:latin typeface="Calibri" panose="020F0502020204030204" pitchFamily="34" charset="0"/>
            </a:endParaRPr>
          </a:p>
          <a:p>
            <a:pPr algn="l"/>
            <a:r>
              <a:rPr lang="cs-CZ" b="1" dirty="0">
                <a:solidFill>
                  <a:srgbClr val="000000"/>
                </a:solidFill>
                <a:latin typeface="Calibri" panose="020F0502020204030204" pitchFamily="34" charset="0"/>
              </a:rPr>
              <a:t>Doporučování příplatkových služeb</a:t>
            </a:r>
          </a:p>
          <a:p>
            <a:pPr algn="l"/>
            <a:endParaRPr lang="cs-CZ" u="none" strike="noStrike" baseline="0" dirty="0">
              <a:solidFill>
                <a:srgbClr val="000000"/>
              </a:solidFill>
              <a:latin typeface="Calibri" panose="020F0502020204030204" pitchFamily="34" charset="0"/>
            </a:endParaRPr>
          </a:p>
          <a:p>
            <a:pPr algn="l"/>
            <a:r>
              <a:rPr lang="cs-CZ" sz="1800" b="0" i="1" u="none" strike="noStrike" baseline="0" dirty="0">
                <a:solidFill>
                  <a:srgbClr val="000000"/>
                </a:solidFill>
                <a:latin typeface="Calibri" panose="020F0502020204030204" pitchFamily="34" charset="0"/>
              </a:rPr>
              <a:t>„Nabízeli mi službu za příplatek, že kdyby byl nějaký problém s věřiteli, kteří by nesouhlasili s insolvencí, tak společnost mě bude chránit a zastupovat. Ale nechtěl jsem.“ </a:t>
            </a:r>
          </a:p>
          <a:p>
            <a:pPr algn="l"/>
            <a:endParaRPr lang="cs-CZ" b="1" dirty="0">
              <a:solidFill>
                <a:srgbClr val="000000"/>
              </a:solidFill>
              <a:latin typeface="Calibri" panose="020F0502020204030204" pitchFamily="34" charset="0"/>
            </a:endParaRPr>
          </a:p>
          <a:p>
            <a:pPr algn="l"/>
            <a:r>
              <a:rPr lang="cs-CZ" b="1" u="none" strike="noStrike" baseline="0" dirty="0">
                <a:solidFill>
                  <a:srgbClr val="000000"/>
                </a:solidFill>
                <a:latin typeface="Calibri" panose="020F0502020204030204" pitchFamily="34" charset="0"/>
              </a:rPr>
              <a:t>Kvalita zpracování</a:t>
            </a:r>
          </a:p>
          <a:p>
            <a:pPr algn="l"/>
            <a:endParaRPr lang="cs-CZ" b="1" dirty="0">
              <a:solidFill>
                <a:srgbClr val="000000"/>
              </a:solidFill>
              <a:latin typeface="Calibri" panose="020F0502020204030204" pitchFamily="34" charset="0"/>
            </a:endParaRPr>
          </a:p>
          <a:p>
            <a:pPr algn="l"/>
            <a:r>
              <a:rPr lang="cs-CZ" dirty="0">
                <a:solidFill>
                  <a:srgbClr val="000000"/>
                </a:solidFill>
                <a:latin typeface="Calibri" panose="020F0502020204030204" pitchFamily="34" charset="0"/>
              </a:rPr>
              <a:t>Z rozhovorů nebylo zjištěno, že by někomu byl zamítnut návrh pro nekvalitní sepis.</a:t>
            </a:r>
            <a:endParaRPr lang="cs-CZ"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7655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44939" y="548680"/>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Rozhovory - dlužníci</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395536" y="836712"/>
            <a:ext cx="7750575" cy="4801314"/>
          </a:xfrm>
          <a:prstGeom prst="rect">
            <a:avLst/>
          </a:prstGeom>
          <a:noFill/>
        </p:spPr>
        <p:txBody>
          <a:bodyPr wrap="square" rtlCol="0">
            <a:spAutoFit/>
          </a:bodyPr>
          <a:lstStyle/>
          <a:p>
            <a:pPr algn="l"/>
            <a:endParaRPr lang="cs-CZ" b="1" i="1" dirty="0">
              <a:solidFill>
                <a:srgbClr val="000000"/>
              </a:solidFill>
              <a:latin typeface="Calibri" panose="020F0502020204030204" pitchFamily="34" charset="0"/>
            </a:endParaRPr>
          </a:p>
          <a:p>
            <a:pPr algn="l"/>
            <a:r>
              <a:rPr lang="cs-CZ" b="1" u="none" strike="noStrike" baseline="0" dirty="0">
                <a:solidFill>
                  <a:srgbClr val="000000"/>
                </a:solidFill>
                <a:latin typeface="Calibri" panose="020F0502020204030204" pitchFamily="34" charset="0"/>
              </a:rPr>
              <a:t>Kvalita edukace klienta</a:t>
            </a:r>
          </a:p>
          <a:p>
            <a:pPr algn="l"/>
            <a:endParaRPr lang="cs-CZ" dirty="0">
              <a:solidFill>
                <a:srgbClr val="000000"/>
              </a:solidFill>
              <a:latin typeface="Calibri" panose="020F0502020204030204" pitchFamily="34" charset="0"/>
            </a:endParaRPr>
          </a:p>
          <a:p>
            <a:pPr algn="l"/>
            <a:r>
              <a:rPr lang="cs-CZ" i="1" dirty="0">
                <a:solidFill>
                  <a:srgbClr val="000000"/>
                </a:solidFill>
                <a:latin typeface="Calibri" panose="020F0502020204030204" pitchFamily="34" charset="0"/>
              </a:rPr>
              <a:t>„Třeba v tom, že přijde insolvenční správce k nám domu. To mi bylo řečeno, když nebydlím ve svém bytě a bydlím u přítele, takže k nám domů vůbec nepřijde. Ona mi řekla, že mě se to netýká, že když nemám nic svého, takže se mě to netýká. Ve výsledku mi IS někoho poslal. Paní neříkala správné informace. I co se týče peněz, tak neřekla pravdu a zaobalila to, kolik budu platit.“</a:t>
            </a:r>
          </a:p>
          <a:p>
            <a:pPr algn="l"/>
            <a:endParaRPr lang="cs-CZ" i="1" dirty="0">
              <a:solidFill>
                <a:srgbClr val="000000"/>
              </a:solidFill>
              <a:latin typeface="Calibri" panose="020F0502020204030204" pitchFamily="34" charset="0"/>
            </a:endParaRPr>
          </a:p>
          <a:p>
            <a:pPr algn="l"/>
            <a:r>
              <a:rPr lang="cs-CZ" sz="1800" b="0" i="1" u="none" strike="noStrike" baseline="0" dirty="0">
                <a:solidFill>
                  <a:srgbClr val="000000"/>
                </a:solidFill>
                <a:latin typeface="Calibri" panose="020F0502020204030204" pitchFamily="34" charset="0"/>
              </a:rPr>
              <a:t>„Co mě nejvíce překvapilo, bylo, že nebudu moct vykonávat svojí profesi, jelikož jsem ekonom, pracuji ve finančnictví. Kdyby mi to někdo řekl předem, tak bych do toho nešla. Ve chvíli, kdy jsem podala insolvenci a visela jsem na justici, tak jsem přišla o práci.“</a:t>
            </a:r>
          </a:p>
          <a:p>
            <a:pPr algn="l"/>
            <a:endParaRPr lang="cs-CZ" i="1" dirty="0">
              <a:solidFill>
                <a:srgbClr val="000000"/>
              </a:solidFill>
              <a:latin typeface="Calibri" panose="020F0502020204030204" pitchFamily="34" charset="0"/>
            </a:endParaRPr>
          </a:p>
          <a:p>
            <a:pPr algn="l"/>
            <a:r>
              <a:rPr lang="cs-CZ" b="1" dirty="0">
                <a:solidFill>
                  <a:srgbClr val="000000"/>
                </a:solidFill>
                <a:latin typeface="Calibri" panose="020F0502020204030204" pitchFamily="34" charset="0"/>
              </a:rPr>
              <a:t>Obecné informace ve společnosti</a:t>
            </a:r>
          </a:p>
          <a:p>
            <a:pPr algn="l"/>
            <a:r>
              <a:rPr lang="cs-CZ" sz="1800" b="0" i="1" u="none" strike="noStrike" baseline="0" dirty="0">
                <a:solidFill>
                  <a:srgbClr val="000000"/>
                </a:solidFill>
                <a:latin typeface="Calibri" panose="020F0502020204030204" pitchFamily="34" charset="0"/>
              </a:rPr>
              <a:t>Víte, že neziskové organizace zpracovávají návrhy zdarma? R: Tak to netuším. Nevěděla jsem to a myslela jsem si, že za to podání se platí všude.“</a:t>
            </a:r>
            <a:endParaRPr lang="cs-CZ"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8130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0F8147-4484-4096-8C6A-AE33F19F6A77}"/>
              </a:ext>
            </a:extLst>
          </p:cNvPr>
          <p:cNvSpPr>
            <a:spLocks noGrp="1"/>
          </p:cNvSpPr>
          <p:nvPr>
            <p:ph type="title"/>
          </p:nvPr>
        </p:nvSpPr>
        <p:spPr/>
        <p:txBody>
          <a:bodyPr/>
          <a:lstStyle/>
          <a:p>
            <a:r>
              <a:rPr lang="cs-CZ" dirty="0">
                <a:solidFill>
                  <a:schemeClr val="tx2">
                    <a:lumMod val="60000"/>
                    <a:lumOff val="40000"/>
                  </a:schemeClr>
                </a:solidFill>
              </a:rPr>
              <a:t>Dluhové poradny</a:t>
            </a:r>
          </a:p>
        </p:txBody>
      </p:sp>
      <p:sp>
        <p:nvSpPr>
          <p:cNvPr id="3" name="Zástupný obsah 2">
            <a:extLst>
              <a:ext uri="{FF2B5EF4-FFF2-40B4-BE49-F238E27FC236}">
                <a16:creationId xmlns:a16="http://schemas.microsoft.com/office/drawing/2014/main" id="{0E223586-8B25-43CD-BED1-31112603CB97}"/>
              </a:ext>
            </a:extLst>
          </p:cNvPr>
          <p:cNvSpPr>
            <a:spLocks noGrp="1"/>
          </p:cNvSpPr>
          <p:nvPr>
            <p:ph idx="1"/>
          </p:nvPr>
        </p:nvSpPr>
        <p:spPr>
          <a:xfrm>
            <a:off x="457200" y="1600200"/>
            <a:ext cx="3610744" cy="4525963"/>
          </a:xfrm>
        </p:spPr>
        <p:txBody>
          <a:bodyPr/>
          <a:lstStyle/>
          <a:p>
            <a:r>
              <a:rPr lang="cs-CZ" dirty="0"/>
              <a:t>výsledky výzkumu oddlužovací praxe</a:t>
            </a:r>
          </a:p>
          <a:p>
            <a:endParaRPr lang="cs-CZ" dirty="0"/>
          </a:p>
          <a:p>
            <a:pPr marL="0" indent="0">
              <a:buNone/>
            </a:pPr>
            <a:endParaRPr lang="cs-CZ" dirty="0"/>
          </a:p>
          <a:p>
            <a:r>
              <a:rPr lang="cs-CZ" dirty="0"/>
              <a:t>dobrá praxe</a:t>
            </a:r>
          </a:p>
        </p:txBody>
      </p:sp>
      <p:pic>
        <p:nvPicPr>
          <p:cNvPr id="5" name="Obrázek 4">
            <a:extLst>
              <a:ext uri="{FF2B5EF4-FFF2-40B4-BE49-F238E27FC236}">
                <a16:creationId xmlns:a16="http://schemas.microsoft.com/office/drawing/2014/main" id="{B96CB7C1-B3E5-42D3-9D71-1477A5213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600200"/>
            <a:ext cx="2857500" cy="4286250"/>
          </a:xfrm>
          <a:prstGeom prst="rect">
            <a:avLst/>
          </a:prstGeom>
        </p:spPr>
      </p:pic>
    </p:spTree>
    <p:extLst>
      <p:ext uri="{BB962C8B-B14F-4D97-AF65-F5344CB8AC3E}">
        <p14:creationId xmlns:p14="http://schemas.microsoft.com/office/powerpoint/2010/main" val="295926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44939" y="548680"/>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Rozhovory - dlužníci</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395536" y="1628800"/>
            <a:ext cx="7750575" cy="2031325"/>
          </a:xfrm>
          <a:prstGeom prst="rect">
            <a:avLst/>
          </a:prstGeom>
          <a:noFill/>
        </p:spPr>
        <p:txBody>
          <a:bodyPr wrap="square" rtlCol="0">
            <a:spAutoFit/>
          </a:bodyPr>
          <a:lstStyle/>
          <a:p>
            <a:pPr algn="l"/>
            <a:r>
              <a:rPr lang="cs-CZ" b="1" dirty="0">
                <a:solidFill>
                  <a:srgbClr val="000000"/>
                </a:solidFill>
                <a:latin typeface="Calibri" panose="020F0502020204030204" pitchFamily="34" charset="0"/>
              </a:rPr>
              <a:t>A další</a:t>
            </a:r>
          </a:p>
          <a:p>
            <a:pPr algn="l"/>
            <a:r>
              <a:rPr lang="cs-CZ" b="1" dirty="0">
                <a:solidFill>
                  <a:srgbClr val="000000"/>
                </a:solidFill>
                <a:latin typeface="Calibri" panose="020F0502020204030204" pitchFamily="34" charset="0"/>
              </a:rPr>
              <a:t>		- dlouhé lhůty soudů</a:t>
            </a:r>
          </a:p>
          <a:p>
            <a:pPr algn="l"/>
            <a:r>
              <a:rPr lang="cs-CZ" b="1" dirty="0">
                <a:solidFill>
                  <a:srgbClr val="000000"/>
                </a:solidFill>
                <a:latin typeface="Calibri" panose="020F0502020204030204" pitchFamily="34" charset="0"/>
              </a:rPr>
              <a:t>		- náročnost procesu oddlužení</a:t>
            </a:r>
          </a:p>
          <a:p>
            <a:pPr algn="l"/>
            <a:endParaRPr lang="cs-CZ" b="1" dirty="0">
              <a:solidFill>
                <a:srgbClr val="000000"/>
              </a:solidFill>
              <a:latin typeface="Calibri" panose="020F0502020204030204" pitchFamily="34" charset="0"/>
            </a:endParaRPr>
          </a:p>
          <a:p>
            <a:pPr algn="l"/>
            <a:r>
              <a:rPr lang="cs-CZ" sz="1800" b="0" i="1" u="none" strike="noStrike" baseline="0" dirty="0">
                <a:solidFill>
                  <a:srgbClr val="000000"/>
                </a:solidFill>
                <a:latin typeface="Calibri" panose="020F0502020204030204" pitchFamily="34" charset="0"/>
              </a:rPr>
              <a:t>„Všechno strašně dlouho trvá a vlastně nevíme, co máme pořádně dělat a kdy co přijde. Všechny tři oslovené společnosti říkali něco jiného, z čehož jsme byli zmatení.“ </a:t>
            </a:r>
            <a:endParaRPr lang="cs-CZ"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275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44939" y="548680"/>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Rozhovory - instituce</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344939" y="1237195"/>
            <a:ext cx="7750575" cy="5078313"/>
          </a:xfrm>
          <a:prstGeom prst="rect">
            <a:avLst/>
          </a:prstGeom>
          <a:noFill/>
        </p:spPr>
        <p:txBody>
          <a:bodyPr wrap="square" rtlCol="0">
            <a:spAutoFit/>
          </a:bodyPr>
          <a:lstStyle/>
          <a:p>
            <a:pPr algn="l"/>
            <a:r>
              <a:rPr lang="cs-CZ" sz="1800" b="1" i="0" u="none" strike="noStrike" baseline="0" dirty="0">
                <a:solidFill>
                  <a:srgbClr val="000000"/>
                </a:solidFill>
                <a:latin typeface="Calibri" panose="020F0502020204030204" pitchFamily="34" charset="0"/>
              </a:rPr>
              <a:t>Nízká informovanost dlužníků a nedostatečná osvěta v problematice oddlužení </a:t>
            </a:r>
          </a:p>
          <a:p>
            <a:pPr algn="l"/>
            <a:endParaRPr lang="cs-CZ" b="1" dirty="0">
              <a:solidFill>
                <a:srgbClr val="000000"/>
              </a:solidFill>
              <a:latin typeface="Calibri" panose="020F0502020204030204" pitchFamily="34" charset="0"/>
            </a:endParaRPr>
          </a:p>
          <a:p>
            <a:pPr algn="l"/>
            <a:r>
              <a:rPr lang="cs-CZ" sz="1800" b="0" i="1" u="none" strike="noStrike" baseline="0" dirty="0">
                <a:solidFill>
                  <a:srgbClr val="000000"/>
                </a:solidFill>
                <a:latin typeface="Calibri" panose="020F0502020204030204" pitchFamily="34" charset="0"/>
              </a:rPr>
              <a:t>„Největším problémem je prostě neznalost dlužníků. Nevím a nedovedu si moc představit, jak tyhle lidi donutit se zajímat o takové věci. Ti lidé nerozumí právnímu výkladu. Když se na to jdou zeptat advokáta, tak neporozumí jeho mluvě. Ty dlužníci se informují od svých známých nejčastěji (z hospod), kdo co kde slyšel.“ </a:t>
            </a:r>
            <a:endParaRPr lang="cs-CZ" sz="1800" b="1" i="1" u="none" strike="noStrike" baseline="0" dirty="0">
              <a:solidFill>
                <a:srgbClr val="000000"/>
              </a:solidFill>
              <a:latin typeface="Calibri" panose="020F0502020204030204" pitchFamily="34" charset="0"/>
            </a:endParaRPr>
          </a:p>
          <a:p>
            <a:pPr algn="l"/>
            <a:endParaRPr lang="cs-CZ" b="1" i="1" dirty="0">
              <a:solidFill>
                <a:srgbClr val="000000"/>
              </a:solidFill>
              <a:latin typeface="Calibri" panose="020F0502020204030204" pitchFamily="34" charset="0"/>
            </a:endParaRPr>
          </a:p>
          <a:p>
            <a:pPr algn="l"/>
            <a:r>
              <a:rPr lang="cs-CZ" b="1" dirty="0">
                <a:solidFill>
                  <a:srgbClr val="000000"/>
                </a:solidFill>
                <a:latin typeface="Calibri" panose="020F0502020204030204" pitchFamily="34" charset="0"/>
              </a:rPr>
              <a:t>Nedostatečná kvalita poskytovaných služeb ze stran soukromých společností a dlouhá čekací doba NNO.</a:t>
            </a:r>
          </a:p>
          <a:p>
            <a:pPr algn="l"/>
            <a:r>
              <a:rPr lang="cs-CZ" sz="1800" b="0" i="1" u="none" strike="noStrike" baseline="0" dirty="0">
                <a:solidFill>
                  <a:srgbClr val="000000"/>
                </a:solidFill>
                <a:latin typeface="Calibri" panose="020F0502020204030204" pitchFamily="34" charset="0"/>
              </a:rPr>
              <a:t>„T: Jaké máte z Vaší praxe zkušenosti s oddlužovacími společnostmi? R: Chybí jim vzdělání na to, aby tu práci dělali.“ </a:t>
            </a:r>
            <a:endParaRPr lang="cs-CZ" sz="1800" b="1" i="1" u="none" strike="noStrike" baseline="0" dirty="0">
              <a:solidFill>
                <a:srgbClr val="000000"/>
              </a:solidFill>
              <a:latin typeface="Calibri" panose="020F0502020204030204" pitchFamily="34" charset="0"/>
            </a:endParaRPr>
          </a:p>
          <a:p>
            <a:pPr algn="l"/>
            <a:endParaRPr lang="cs-CZ" b="1" i="1" dirty="0">
              <a:solidFill>
                <a:srgbClr val="000000"/>
              </a:solidFill>
              <a:latin typeface="Calibri" panose="020F0502020204030204" pitchFamily="34" charset="0"/>
            </a:endParaRPr>
          </a:p>
          <a:p>
            <a:pPr algn="l"/>
            <a:r>
              <a:rPr lang="cs-CZ" sz="1800" b="0" i="1" u="none" strike="noStrike" baseline="0" dirty="0">
                <a:solidFill>
                  <a:srgbClr val="000000"/>
                </a:solidFill>
                <a:latin typeface="Calibri" panose="020F0502020204030204" pitchFamily="34" charset="0"/>
              </a:rPr>
              <a:t>„Pořád se setkávám s tím, že neziskovky to prostě nestíhají a je tam dlouhá čekací doba. Já pořád říkám, ať navýší kapacity. Oni si podle zákona za to nesmějí nic říct, což jsem hodně kritizoval, protože je to hodně odradí. Mohli by si za to inkasovat alespoň polovinu té částky.“ </a:t>
            </a:r>
            <a:endParaRPr lang="cs-CZ" b="1" dirty="0">
              <a:solidFill>
                <a:srgbClr val="000000"/>
              </a:solidFill>
              <a:latin typeface="Calibri" panose="020F0502020204030204" pitchFamily="34" charset="0"/>
            </a:endParaRPr>
          </a:p>
          <a:p>
            <a:pPr algn="l"/>
            <a:endParaRPr lang="cs-CZ"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5427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sz="4400" dirty="0">
                <a:solidFill>
                  <a:schemeClr val="tx2">
                    <a:lumMod val="60000"/>
                    <a:lumOff val="40000"/>
                  </a:schemeClr>
                </a:solidFill>
              </a:rPr>
              <a:t>Dr. </a:t>
            </a:r>
            <a:r>
              <a:rPr lang="cs-CZ" sz="4400" dirty="0" err="1">
                <a:solidFill>
                  <a:schemeClr val="tx2">
                    <a:lumMod val="60000"/>
                    <a:lumOff val="40000"/>
                  </a:schemeClr>
                </a:solidFill>
              </a:rPr>
              <a:t>Jekyll</a:t>
            </a:r>
            <a:r>
              <a:rPr lang="cs-CZ" sz="4400" dirty="0">
                <a:solidFill>
                  <a:schemeClr val="tx2">
                    <a:lumMod val="60000"/>
                    <a:lumOff val="40000"/>
                  </a:schemeClr>
                </a:solidFill>
              </a:rPr>
              <a:t> a Mr. Hyde ?</a:t>
            </a:r>
            <a:endParaRPr lang="cs-CZ" dirty="0">
              <a:solidFill>
                <a:schemeClr val="tx2">
                  <a:lumMod val="60000"/>
                  <a:lumOff val="40000"/>
                </a:schemeClr>
              </a:solidFill>
            </a:endParaRP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453425" y="1899626"/>
            <a:ext cx="8229600" cy="4525963"/>
          </a:xfrm>
        </p:spPr>
        <p:txBody>
          <a:bodyPr/>
          <a:lstStyle/>
          <a:p>
            <a:pPr marL="0" indent="0">
              <a:buNone/>
            </a:pPr>
            <a:r>
              <a:rPr lang="cs-CZ" sz="1800" b="1" i="0" u="none" strike="noStrike" baseline="0" dirty="0">
                <a:solidFill>
                  <a:srgbClr val="000000"/>
                </a:solidFill>
                <a:latin typeface="Calibri" panose="020F0502020204030204" pitchFamily="34" charset="0"/>
              </a:rPr>
              <a:t>Podmínky pro podání insolvenčního návrhu dle sdělení respondenta: </a:t>
            </a:r>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Vyplní se žádost, která se podá na soud. (oddlužení) </a:t>
            </a:r>
          </a:p>
          <a:p>
            <a:r>
              <a:rPr lang="cs-CZ" sz="1800" b="0" i="0" u="none" strike="noStrike" baseline="0" dirty="0">
                <a:solidFill>
                  <a:srgbClr val="000000"/>
                </a:solidFill>
                <a:latin typeface="Calibri" panose="020F0502020204030204" pitchFamily="34" charset="0"/>
              </a:rPr>
              <a:t>Pokud soud insolvenci schválí, tak bude přidělen insolvenční správce. </a:t>
            </a:r>
          </a:p>
          <a:p>
            <a:r>
              <a:rPr lang="cs-CZ" sz="1800" b="0" i="0" u="none" strike="noStrike" baseline="0" dirty="0">
                <a:solidFill>
                  <a:srgbClr val="000000"/>
                </a:solidFill>
                <a:latin typeface="Calibri" panose="020F0502020204030204" pitchFamily="34" charset="0"/>
              </a:rPr>
              <a:t>Exekutoři mohou uplatňovat své pohledávky do 2 měsíců. </a:t>
            </a:r>
          </a:p>
          <a:p>
            <a:r>
              <a:rPr lang="cs-CZ" sz="1800" b="0" i="0" u="none" strike="noStrike" baseline="0" dirty="0">
                <a:solidFill>
                  <a:srgbClr val="000000"/>
                </a:solidFill>
                <a:latin typeface="Calibri" panose="020F0502020204030204" pitchFamily="34" charset="0"/>
              </a:rPr>
              <a:t>Exekutoři se budou uspokojovat v rámci insolvenčního řízení. </a:t>
            </a:r>
          </a:p>
          <a:p>
            <a:r>
              <a:rPr lang="cs-CZ" sz="1800" b="0" i="0" u="none" strike="noStrike" baseline="0" dirty="0">
                <a:solidFill>
                  <a:srgbClr val="000000"/>
                </a:solidFill>
                <a:latin typeface="Calibri" panose="020F0502020204030204" pitchFamily="34" charset="0"/>
              </a:rPr>
              <a:t>Oddlužení trvá 5 let. </a:t>
            </a:r>
          </a:p>
          <a:p>
            <a:r>
              <a:rPr lang="pl-PL" sz="1800" b="0" i="0" u="none" strike="noStrike" baseline="0" dirty="0">
                <a:solidFill>
                  <a:srgbClr val="000000"/>
                </a:solidFill>
                <a:latin typeface="Calibri" panose="020F0502020204030204" pitchFamily="34" charset="0"/>
              </a:rPr>
              <a:t>Na insolvenci tazatelka dle příjmu dosáhne. </a:t>
            </a:r>
          </a:p>
          <a:p>
            <a:r>
              <a:rPr lang="cs-CZ" sz="1800" b="0" i="0" u="none" strike="noStrike" baseline="0" dirty="0">
                <a:solidFill>
                  <a:srgbClr val="000000"/>
                </a:solidFill>
                <a:latin typeface="Calibri" panose="020F0502020204030204" pitchFamily="34" charset="0"/>
              </a:rPr>
              <a:t>Respondentka navrhla tazatelce možnost dát nemovitost do zástavy oproti dluhu, v případě zájmu by ji našla investora a konkrétní podmínky by dohodla s ním na základě hodnoty nemovitosti. Tazatelka i nadále trvala na tom, že by raději vstoupila do insolvence, dle respondentky to i s nemovitostí možné. Více informací k podmínkám oddlužení s nemovitostí respondentka tazatelce nesdělila. </a:t>
            </a:r>
          </a:p>
          <a:p>
            <a:endParaRPr lang="cs-CZ" dirty="0"/>
          </a:p>
        </p:txBody>
      </p:sp>
    </p:spTree>
    <p:extLst>
      <p:ext uri="{BB962C8B-B14F-4D97-AF65-F5344CB8AC3E}">
        <p14:creationId xmlns:p14="http://schemas.microsoft.com/office/powerpoint/2010/main" val="2400470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sz="4400" dirty="0">
                <a:solidFill>
                  <a:schemeClr val="tx2">
                    <a:lumMod val="60000"/>
                    <a:lumOff val="40000"/>
                  </a:schemeClr>
                </a:solidFill>
              </a:rPr>
              <a:t>Dr. </a:t>
            </a:r>
            <a:r>
              <a:rPr lang="cs-CZ" sz="4400" dirty="0" err="1">
                <a:solidFill>
                  <a:schemeClr val="tx2">
                    <a:lumMod val="60000"/>
                    <a:lumOff val="40000"/>
                  </a:schemeClr>
                </a:solidFill>
              </a:rPr>
              <a:t>Jekyll</a:t>
            </a:r>
            <a:r>
              <a:rPr lang="cs-CZ" sz="4400" dirty="0">
                <a:solidFill>
                  <a:schemeClr val="tx2">
                    <a:lumMod val="60000"/>
                    <a:lumOff val="40000"/>
                  </a:schemeClr>
                </a:solidFill>
              </a:rPr>
              <a:t> a Mr. Hyde ?</a:t>
            </a:r>
            <a:endParaRPr lang="cs-CZ" dirty="0">
              <a:solidFill>
                <a:schemeClr val="tx2">
                  <a:lumMod val="60000"/>
                  <a:lumOff val="40000"/>
                </a:schemeClr>
              </a:solidFill>
            </a:endParaRPr>
          </a:p>
        </p:txBody>
      </p:sp>
      <p:pic>
        <p:nvPicPr>
          <p:cNvPr id="5" name="Zástupný obsah 4">
            <a:extLst>
              <a:ext uri="{FF2B5EF4-FFF2-40B4-BE49-F238E27FC236}">
                <a16:creationId xmlns:a16="http://schemas.microsoft.com/office/drawing/2014/main" id="{8EF4C17E-F54B-4500-A6B5-1F04FC1BA8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7575" y="2824956"/>
            <a:ext cx="4762500" cy="2676525"/>
          </a:xfrm>
        </p:spPr>
      </p:pic>
    </p:spTree>
    <p:extLst>
      <p:ext uri="{BB962C8B-B14F-4D97-AF65-F5344CB8AC3E}">
        <p14:creationId xmlns:p14="http://schemas.microsoft.com/office/powerpoint/2010/main" val="65521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Navržená opatření</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453425" y="1899626"/>
            <a:ext cx="8229600" cy="4525963"/>
          </a:xfrm>
        </p:spPr>
        <p:txBody>
          <a:bodyPr>
            <a:normAutofit fontScale="92500" lnSpcReduction="10000"/>
          </a:bodyPr>
          <a:lstStyle/>
          <a:p>
            <a:r>
              <a:rPr lang="cs-CZ" sz="1800" b="0" i="0" u="none" strike="noStrike" baseline="0" dirty="0">
                <a:solidFill>
                  <a:srgbClr val="000000"/>
                </a:solidFill>
                <a:latin typeface="Calibri" panose="020F0502020204030204" pitchFamily="34" charset="0"/>
              </a:rPr>
              <a:t>1. Zvážit návrh insolvenčních správců na zavedení </a:t>
            </a:r>
            <a:r>
              <a:rPr lang="cs-CZ" sz="1800" b="1" i="0" u="none" strike="noStrike" baseline="0" dirty="0">
                <a:solidFill>
                  <a:srgbClr val="000000"/>
                </a:solidFill>
                <a:latin typeface="Calibri" panose="020F0502020204030204" pitchFamily="34" charset="0"/>
              </a:rPr>
              <a:t>jednotného kontrolního orgánu </a:t>
            </a:r>
            <a:r>
              <a:rPr lang="cs-CZ" sz="1800" b="0" i="0" u="none" strike="noStrike" baseline="0" dirty="0">
                <a:solidFill>
                  <a:srgbClr val="000000"/>
                </a:solidFill>
                <a:latin typeface="Calibri" panose="020F0502020204030204" pitchFamily="34" charset="0"/>
              </a:rPr>
              <a:t>řízeného Ministerstvem spravedlnosti, který bude dohlížet na dodržování platné legislativy a využije represe formou pokut vůči subjektům, které prokazatelně legislativu porušují či obcházejí. Změny či zpřísnění v legislativě by v tuto chvíli nebyly přínosem, pokud jejich dodržování není nikterak postihováno. </a:t>
            </a:r>
            <a:r>
              <a:rPr lang="cs-CZ" sz="1800" b="0" i="0" u="none" strike="noStrike" baseline="0" dirty="0">
                <a:solidFill>
                  <a:schemeClr val="bg1">
                    <a:lumMod val="85000"/>
                  </a:schemeClr>
                </a:solidFill>
                <a:latin typeface="Calibri" panose="020F0502020204030204" pitchFamily="34" charset="0"/>
              </a:rPr>
              <a:t>ERÚ</a:t>
            </a:r>
          </a:p>
          <a:p>
            <a:r>
              <a:rPr lang="cs-CZ" sz="1800" b="0" i="0" u="none" strike="noStrike" baseline="0" dirty="0">
                <a:solidFill>
                  <a:srgbClr val="000000"/>
                </a:solidFill>
                <a:latin typeface="Calibri" panose="020F0502020204030204" pitchFamily="34" charset="0"/>
              </a:rPr>
              <a:t>2. Při realizaci polostrukturovaných rozhovorů se opakovaně objevil impuls na </a:t>
            </a:r>
            <a:r>
              <a:rPr lang="cs-CZ" sz="1800" b="1" i="0" u="none" strike="noStrike" baseline="0" dirty="0">
                <a:solidFill>
                  <a:srgbClr val="000000"/>
                </a:solidFill>
                <a:latin typeface="Calibri" panose="020F0502020204030204" pitchFamily="34" charset="0"/>
              </a:rPr>
              <a:t>navýšení financování </a:t>
            </a:r>
            <a:r>
              <a:rPr lang="cs-CZ" sz="1800" b="0" i="0" u="none" strike="noStrike" baseline="0" dirty="0">
                <a:solidFill>
                  <a:srgbClr val="000000"/>
                </a:solidFill>
                <a:latin typeface="Calibri" panose="020F0502020204030204" pitchFamily="34" charset="0"/>
              </a:rPr>
              <a:t>neziskových organizací za účelem zefektivnění jejich práce směrem k dlužníkům. </a:t>
            </a:r>
            <a:r>
              <a:rPr lang="cs-CZ" sz="1800" b="0" i="0" u="none" strike="noStrike" baseline="0" dirty="0">
                <a:solidFill>
                  <a:schemeClr val="bg1">
                    <a:lumMod val="85000"/>
                  </a:schemeClr>
                </a:solidFill>
                <a:latin typeface="Calibri" panose="020F0502020204030204" pitchFamily="34" charset="0"/>
              </a:rPr>
              <a:t>(X dotazníkové šetření </a:t>
            </a:r>
            <a:r>
              <a:rPr lang="cs-CZ" sz="1800" b="0" i="0" u="none" strike="noStrike" baseline="0" dirty="0" err="1">
                <a:solidFill>
                  <a:schemeClr val="bg1">
                    <a:lumMod val="85000"/>
                  </a:schemeClr>
                </a:solidFill>
                <a:latin typeface="Calibri" panose="020F0502020204030204" pitchFamily="34" charset="0"/>
              </a:rPr>
              <a:t>MSp</a:t>
            </a:r>
            <a:r>
              <a:rPr lang="cs-CZ" sz="1800" b="0" i="0" u="none" strike="noStrike" baseline="0" dirty="0">
                <a:solidFill>
                  <a:schemeClr val="bg1">
                    <a:lumMod val="85000"/>
                  </a:schemeClr>
                </a:solidFill>
                <a:latin typeface="Calibri" panose="020F0502020204030204" pitchFamily="34" charset="0"/>
              </a:rPr>
              <a:t>)</a:t>
            </a:r>
          </a:p>
          <a:p>
            <a:r>
              <a:rPr lang="cs-CZ" sz="1800" b="0" i="0" u="none" strike="noStrike" baseline="0" dirty="0">
                <a:solidFill>
                  <a:srgbClr val="000000"/>
                </a:solidFill>
                <a:latin typeface="Calibri" panose="020F0502020204030204" pitchFamily="34" charset="0"/>
              </a:rPr>
              <a:t>3. Zvážit zákonné </a:t>
            </a:r>
            <a:r>
              <a:rPr lang="cs-CZ" sz="1800" b="1" i="0" u="none" strike="noStrike" baseline="0" dirty="0">
                <a:solidFill>
                  <a:srgbClr val="000000"/>
                </a:solidFill>
                <a:latin typeface="Calibri" panose="020F0502020204030204" pitchFamily="34" charset="0"/>
              </a:rPr>
              <a:t>upřesnění lhůt soudů </a:t>
            </a:r>
            <a:r>
              <a:rPr lang="cs-CZ" sz="1800" b="0" i="0" u="none" strike="noStrike" baseline="0" dirty="0">
                <a:solidFill>
                  <a:srgbClr val="000000"/>
                </a:solidFill>
                <a:latin typeface="Calibri" panose="020F0502020204030204" pitchFamily="34" charset="0"/>
              </a:rPr>
              <a:t>rozhodujících o úpadku dlužníka za účelem vyjasnění celého procesu dlužníkovi. </a:t>
            </a:r>
          </a:p>
          <a:p>
            <a:r>
              <a:rPr lang="cs-CZ" sz="1800" b="0" i="0" u="none" strike="noStrike" baseline="0" dirty="0">
                <a:solidFill>
                  <a:srgbClr val="000000"/>
                </a:solidFill>
                <a:latin typeface="Calibri" panose="020F0502020204030204" pitchFamily="34" charset="0"/>
              </a:rPr>
              <a:t>4. Doporučujeme úpravu a kontrolu webu https://insolvence.justice.cz/ za účelem zvýšení návštěvnosti a uživatelské přívětivosti. </a:t>
            </a:r>
          </a:p>
          <a:p>
            <a:r>
              <a:rPr lang="cs-CZ" sz="1800" b="0" i="0" u="none" strike="noStrike" baseline="0" dirty="0">
                <a:solidFill>
                  <a:srgbClr val="000000"/>
                </a:solidFill>
                <a:latin typeface="Calibri" panose="020F0502020204030204" pitchFamily="34" charset="0"/>
              </a:rPr>
              <a:t>5. Doporučujeme více informovat dlužníky na jednotném webu https://insolvence.justice.cz/ o riziku, které jim hrozí v případě, že se rozhodnou prodat nemovitost některému ze soukromých subjektů. Zde není možné této praktice zabránit jinak, než formou osvěty, jelikož je na zvážení každého dlužníka, zda přistoupí na takto rizikový obchod. </a:t>
            </a:r>
          </a:p>
          <a:p>
            <a:pPr marL="0" indent="0">
              <a:buNone/>
            </a:pPr>
            <a:endParaRPr lang="cs-CZ" sz="1800" b="0" i="0" u="none" strike="noStrike" baseline="0" dirty="0">
              <a:solidFill>
                <a:srgbClr val="000000"/>
              </a:solidFill>
              <a:latin typeface="Calibri" panose="020F0502020204030204" pitchFamily="34" charset="0"/>
            </a:endParaRPr>
          </a:p>
          <a:p>
            <a:endParaRPr lang="cs-CZ" dirty="0"/>
          </a:p>
        </p:txBody>
      </p:sp>
    </p:spTree>
    <p:extLst>
      <p:ext uri="{BB962C8B-B14F-4D97-AF65-F5344CB8AC3E}">
        <p14:creationId xmlns:p14="http://schemas.microsoft.com/office/powerpoint/2010/main" val="122690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Navržená opatření ?</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453425" y="1899626"/>
            <a:ext cx="8229600" cy="4525963"/>
          </a:xfrm>
        </p:spPr>
        <p:txBody>
          <a:bodyPr>
            <a:normAutofit/>
          </a:bodyPr>
          <a:lstStyle/>
          <a:p>
            <a:pPr marL="0" indent="0" algn="l">
              <a:buNone/>
            </a:pPr>
            <a:r>
              <a:rPr lang="cs-CZ" sz="1800" b="0" i="0" u="none" strike="noStrike" baseline="0" dirty="0">
                <a:solidFill>
                  <a:srgbClr val="000000"/>
                </a:solidFill>
                <a:latin typeface="Calibri" panose="020F0502020204030204" pitchFamily="34" charset="0"/>
              </a:rPr>
              <a:t> </a:t>
            </a:r>
          </a:p>
          <a:p>
            <a:pPr marL="0" indent="0">
              <a:buNone/>
            </a:pPr>
            <a:endParaRPr lang="cs-CZ" sz="1800" b="0" i="0" u="none" strike="noStrike" baseline="0" dirty="0">
              <a:solidFill>
                <a:srgbClr val="000000"/>
              </a:solidFill>
              <a:latin typeface="Calibri" panose="020F0502020204030204" pitchFamily="34" charset="0"/>
            </a:endParaRPr>
          </a:p>
          <a:p>
            <a:r>
              <a:rPr lang="cs-CZ" dirty="0"/>
              <a:t>Standardy kvality akreditovaných osob ?</a:t>
            </a:r>
          </a:p>
        </p:txBody>
      </p:sp>
    </p:spTree>
    <p:extLst>
      <p:ext uri="{BB962C8B-B14F-4D97-AF65-F5344CB8AC3E}">
        <p14:creationId xmlns:p14="http://schemas.microsoft.com/office/powerpoint/2010/main" val="3347046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Dr. </a:t>
            </a:r>
            <a:r>
              <a:rPr lang="cs-CZ" dirty="0" err="1">
                <a:solidFill>
                  <a:schemeClr val="tx2">
                    <a:lumMod val="60000"/>
                    <a:lumOff val="40000"/>
                  </a:schemeClr>
                </a:solidFill>
              </a:rPr>
              <a:t>Jekyll</a:t>
            </a:r>
            <a:r>
              <a:rPr lang="cs-CZ" dirty="0">
                <a:solidFill>
                  <a:schemeClr val="tx2">
                    <a:lumMod val="60000"/>
                    <a:lumOff val="40000"/>
                  </a:schemeClr>
                </a:solidFill>
              </a:rPr>
              <a:t> – dobrá dluhová poradna</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3419872" y="2780928"/>
            <a:ext cx="2102351" cy="953309"/>
          </a:xfrm>
        </p:spPr>
        <p:txBody>
          <a:bodyPr>
            <a:normAutofit/>
          </a:bodyPr>
          <a:lstStyle/>
          <a:p>
            <a:pPr marL="0" indent="0" algn="l">
              <a:buNone/>
            </a:pPr>
            <a:r>
              <a:rPr lang="cs-CZ" sz="1800" b="0" i="0" u="none" strike="noStrike" baseline="0" dirty="0">
                <a:solidFill>
                  <a:srgbClr val="000000"/>
                </a:solidFill>
                <a:latin typeface="Calibri" panose="020F0502020204030204" pitchFamily="34" charset="0"/>
              </a:rPr>
              <a:t> </a:t>
            </a:r>
            <a:r>
              <a:rPr lang="cs-CZ" dirty="0"/>
              <a:t>Neškodit !</a:t>
            </a:r>
          </a:p>
        </p:txBody>
      </p:sp>
    </p:spTree>
    <p:extLst>
      <p:ext uri="{BB962C8B-B14F-4D97-AF65-F5344CB8AC3E}">
        <p14:creationId xmlns:p14="http://schemas.microsoft.com/office/powerpoint/2010/main" val="128014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Dr. </a:t>
            </a:r>
            <a:r>
              <a:rPr lang="cs-CZ" dirty="0" err="1">
                <a:solidFill>
                  <a:schemeClr val="tx2">
                    <a:lumMod val="60000"/>
                    <a:lumOff val="40000"/>
                  </a:schemeClr>
                </a:solidFill>
              </a:rPr>
              <a:t>Jekyll</a:t>
            </a:r>
            <a:r>
              <a:rPr lang="cs-CZ" dirty="0">
                <a:solidFill>
                  <a:schemeClr val="tx2">
                    <a:lumMod val="60000"/>
                    <a:lumOff val="40000"/>
                  </a:schemeClr>
                </a:solidFill>
              </a:rPr>
              <a:t> – dobrá dluhová poradna</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3275856" y="2636912"/>
            <a:ext cx="2232248" cy="2016224"/>
          </a:xfrm>
        </p:spPr>
        <p:txBody>
          <a:bodyPr>
            <a:normAutofit/>
          </a:bodyPr>
          <a:lstStyle/>
          <a:p>
            <a:pPr marL="0" indent="0" algn="l">
              <a:buNone/>
            </a:pPr>
            <a:r>
              <a:rPr lang="cs-CZ" sz="1800" b="0" i="0" u="none" strike="noStrike" baseline="0" dirty="0">
                <a:solidFill>
                  <a:srgbClr val="000000"/>
                </a:solidFill>
                <a:latin typeface="Calibri" panose="020F0502020204030204" pitchFamily="34" charset="0"/>
              </a:rPr>
              <a:t> </a:t>
            </a:r>
            <a:endParaRPr lang="cs-CZ" dirty="0"/>
          </a:p>
          <a:p>
            <a:pPr marL="0" indent="0" algn="l">
              <a:buNone/>
            </a:pPr>
            <a:r>
              <a:rPr lang="cs-CZ" dirty="0"/>
              <a:t>To je málo !</a:t>
            </a:r>
          </a:p>
        </p:txBody>
      </p:sp>
    </p:spTree>
    <p:extLst>
      <p:ext uri="{BB962C8B-B14F-4D97-AF65-F5344CB8AC3E}">
        <p14:creationId xmlns:p14="http://schemas.microsoft.com/office/powerpoint/2010/main" val="85409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minimum</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683568" y="1866544"/>
            <a:ext cx="7776864" cy="3794704"/>
          </a:xfrm>
        </p:spPr>
        <p:txBody>
          <a:bodyPr>
            <a:normAutofit/>
          </a:bodyPr>
          <a:lstStyle/>
          <a:p>
            <a:pPr marL="0" indent="0" algn="l">
              <a:buNone/>
            </a:pPr>
            <a:r>
              <a:rPr lang="cs-CZ" sz="1800" b="0" i="0" u="none" strike="noStrike" baseline="0" dirty="0">
                <a:solidFill>
                  <a:srgbClr val="000000"/>
                </a:solidFill>
                <a:latin typeface="Calibri" panose="020F0502020204030204" pitchFamily="34" charset="0"/>
              </a:rPr>
              <a:t> </a:t>
            </a:r>
            <a:endParaRPr lang="cs-CZ" dirty="0"/>
          </a:p>
        </p:txBody>
      </p:sp>
      <p:sp>
        <p:nvSpPr>
          <p:cNvPr id="4" name="TextovéPole 3">
            <a:extLst>
              <a:ext uri="{FF2B5EF4-FFF2-40B4-BE49-F238E27FC236}">
                <a16:creationId xmlns:a16="http://schemas.microsoft.com/office/drawing/2014/main" id="{EF913BE5-B6C3-4A7C-A68A-7C78BC0EEB05}"/>
              </a:ext>
            </a:extLst>
          </p:cNvPr>
          <p:cNvSpPr txBox="1"/>
          <p:nvPr/>
        </p:nvSpPr>
        <p:spPr>
          <a:xfrm>
            <a:off x="899592" y="2276872"/>
            <a:ext cx="7560840" cy="2585323"/>
          </a:xfrm>
          <a:prstGeom prst="rect">
            <a:avLst/>
          </a:prstGeom>
          <a:noFill/>
        </p:spPr>
        <p:txBody>
          <a:bodyPr wrap="square" rtlCol="0">
            <a:spAutoFit/>
          </a:bodyPr>
          <a:lstStyle/>
          <a:p>
            <a:pPr marL="285750" indent="-285750">
              <a:buFontTx/>
              <a:buChar char="-"/>
            </a:pPr>
            <a:r>
              <a:rPr lang="cs-CZ" sz="3600" dirty="0"/>
              <a:t>Posoudit individuální potřeby klienta</a:t>
            </a:r>
          </a:p>
          <a:p>
            <a:pPr marL="285750" indent="-285750">
              <a:buFontTx/>
              <a:buChar char="-"/>
            </a:pPr>
            <a:r>
              <a:rPr lang="cs-CZ" sz="3600" dirty="0"/>
              <a:t>Lustrovat dluhové portfolio </a:t>
            </a:r>
          </a:p>
          <a:p>
            <a:pPr marL="285750" indent="-285750">
              <a:buFontTx/>
              <a:buChar char="-"/>
            </a:pPr>
            <a:r>
              <a:rPr lang="cs-CZ" sz="3600" dirty="0"/>
              <a:t>Edukovat </a:t>
            </a:r>
          </a:p>
          <a:p>
            <a:pPr marL="285750" indent="-285750">
              <a:buFontTx/>
              <a:buChar char="-"/>
            </a:pPr>
            <a:r>
              <a:rPr lang="cs-CZ" sz="3600" dirty="0"/>
              <a:t>Provázet</a:t>
            </a:r>
          </a:p>
          <a:p>
            <a:endParaRPr lang="cs-CZ" dirty="0"/>
          </a:p>
        </p:txBody>
      </p:sp>
    </p:spTree>
    <p:extLst>
      <p:ext uri="{BB962C8B-B14F-4D97-AF65-F5344CB8AC3E}">
        <p14:creationId xmlns:p14="http://schemas.microsoft.com/office/powerpoint/2010/main" val="272374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Inspirace dobré praxe</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683568" y="1866544"/>
            <a:ext cx="7776864" cy="3794704"/>
          </a:xfrm>
        </p:spPr>
        <p:txBody>
          <a:bodyPr>
            <a:normAutofit/>
          </a:bodyPr>
          <a:lstStyle/>
          <a:p>
            <a:pPr marL="0" indent="0" algn="l">
              <a:buNone/>
            </a:pPr>
            <a:r>
              <a:rPr lang="cs-CZ" sz="1800" b="0" i="0" u="none" strike="noStrike" baseline="0" dirty="0">
                <a:solidFill>
                  <a:srgbClr val="000000"/>
                </a:solidFill>
                <a:latin typeface="Calibri" panose="020F0502020204030204" pitchFamily="34" charset="0"/>
              </a:rPr>
              <a:t> </a:t>
            </a:r>
            <a:endParaRPr lang="cs-CZ" dirty="0"/>
          </a:p>
        </p:txBody>
      </p:sp>
      <p:sp>
        <p:nvSpPr>
          <p:cNvPr id="4" name="TextovéPole 3">
            <a:extLst>
              <a:ext uri="{FF2B5EF4-FFF2-40B4-BE49-F238E27FC236}">
                <a16:creationId xmlns:a16="http://schemas.microsoft.com/office/drawing/2014/main" id="{EF913BE5-B6C3-4A7C-A68A-7C78BC0EEB05}"/>
              </a:ext>
            </a:extLst>
          </p:cNvPr>
          <p:cNvSpPr txBox="1"/>
          <p:nvPr/>
        </p:nvSpPr>
        <p:spPr>
          <a:xfrm>
            <a:off x="1010889" y="2286568"/>
            <a:ext cx="7560840" cy="3231654"/>
          </a:xfrm>
          <a:prstGeom prst="rect">
            <a:avLst/>
          </a:prstGeom>
          <a:noFill/>
        </p:spPr>
        <p:txBody>
          <a:bodyPr wrap="square" rtlCol="0">
            <a:spAutoFit/>
          </a:bodyPr>
          <a:lstStyle/>
          <a:p>
            <a:r>
              <a:rPr lang="cs-CZ" sz="2400" b="1" i="0" u="none" strike="noStrike" baseline="0" dirty="0">
                <a:solidFill>
                  <a:schemeClr val="tx2">
                    <a:lumMod val="60000"/>
                    <a:lumOff val="40000"/>
                  </a:schemeClr>
                </a:solidFill>
                <a:latin typeface="ClearviewADA-Bold"/>
              </a:rPr>
              <a:t>Trojstranná spolupráce</a:t>
            </a:r>
            <a:endParaRPr lang="cs-CZ" sz="2400" b="0" i="0" u="none" strike="noStrike" baseline="0" dirty="0">
              <a:solidFill>
                <a:schemeClr val="tx2">
                  <a:lumMod val="60000"/>
                  <a:lumOff val="40000"/>
                </a:schemeClr>
              </a:solidFill>
              <a:latin typeface="ClearviewText-Book"/>
            </a:endParaRPr>
          </a:p>
          <a:p>
            <a:endParaRPr lang="cs-CZ" dirty="0">
              <a:latin typeface="ClearviewText-Book"/>
            </a:endParaRPr>
          </a:p>
          <a:p>
            <a:r>
              <a:rPr lang="cs-CZ" sz="1800" b="0" i="0" u="none" strike="noStrike" baseline="0" dirty="0">
                <a:latin typeface="ClearviewText-Book"/>
              </a:rPr>
              <a:t>THEIA – krizové centrum, o. p. s.</a:t>
            </a:r>
          </a:p>
          <a:p>
            <a:pPr marL="285750" indent="-285750" algn="just">
              <a:buFontTx/>
              <a:buChar char="-"/>
            </a:pPr>
            <a:r>
              <a:rPr lang="cs-CZ" dirty="0"/>
              <a:t>spolupráce s ostatními poskytovateli sociálních služeb prostřednictvím trojstranné spolupráce při řešení sociální situace předlužených osob jako součásti komplexní sociální práce. Tato dobrá praxe se dá aplikovat i na další oblasti širší sociální práce, všude tam, kde sociální pracovník deleguje klienta do specializovaných služeb, jako např. v oblasti zaměstnanosti, bydlení atd.</a:t>
            </a:r>
          </a:p>
          <a:p>
            <a:pPr algn="just"/>
            <a:endParaRPr lang="cs-CZ" b="1" dirty="0"/>
          </a:p>
          <a:p>
            <a:pPr algn="just"/>
            <a:r>
              <a:rPr lang="cs-CZ" b="1" dirty="0">
                <a:solidFill>
                  <a:schemeClr val="tx2">
                    <a:lumMod val="60000"/>
                    <a:lumOff val="40000"/>
                  </a:schemeClr>
                </a:solidFill>
              </a:rPr>
              <a:t>Výhody:</a:t>
            </a:r>
            <a:r>
              <a:rPr lang="cs-CZ" b="1" dirty="0"/>
              <a:t> </a:t>
            </a:r>
            <a:r>
              <a:rPr lang="cs-CZ" dirty="0"/>
              <a:t>kontinuita sociální práce (data, vztah) a komplexnost řešení klientovi situace</a:t>
            </a:r>
          </a:p>
        </p:txBody>
      </p:sp>
    </p:spTree>
    <p:extLst>
      <p:ext uri="{BB962C8B-B14F-4D97-AF65-F5344CB8AC3E}">
        <p14:creationId xmlns:p14="http://schemas.microsoft.com/office/powerpoint/2010/main" val="133199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Výzkum oddlužovací praxe 2020</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637849" y="2159145"/>
            <a:ext cx="7750575" cy="3970318"/>
          </a:xfrm>
          <a:prstGeom prst="rect">
            <a:avLst/>
          </a:prstGeom>
          <a:noFill/>
        </p:spPr>
        <p:txBody>
          <a:bodyPr wrap="square" rtlCol="0">
            <a:spAutoFit/>
          </a:bodyPr>
          <a:lstStyle/>
          <a:p>
            <a:pPr marL="285750" indent="-285750" algn="just">
              <a:buFont typeface="Arial" panose="020B0604020202020204" pitchFamily="34" charset="0"/>
              <a:buChar char="•"/>
            </a:pPr>
            <a:r>
              <a:rPr lang="cs-CZ" sz="1800" b="0" i="0" u="none" strike="noStrike" baseline="0" dirty="0">
                <a:solidFill>
                  <a:srgbClr val="000000"/>
                </a:solidFill>
                <a:latin typeface="Calibri" panose="020F0502020204030204" pitchFamily="34" charset="0"/>
              </a:rPr>
              <a:t>Cílem výzkumu je </a:t>
            </a:r>
            <a:r>
              <a:rPr lang="cs-CZ" sz="1800" b="1" i="0" u="none" strike="noStrike" baseline="0" dirty="0">
                <a:solidFill>
                  <a:srgbClr val="000000"/>
                </a:solidFill>
                <a:latin typeface="Calibri" panose="020F0502020204030204" pitchFamily="34" charset="0"/>
              </a:rPr>
              <a:t>zmapování současné praxe </a:t>
            </a:r>
            <a:r>
              <a:rPr lang="cs-CZ" sz="1800" b="0" i="0" u="none" strike="noStrike" baseline="0" dirty="0">
                <a:solidFill>
                  <a:srgbClr val="000000"/>
                </a:solidFill>
                <a:latin typeface="Calibri" panose="020F0502020204030204" pitchFamily="34" charset="0"/>
              </a:rPr>
              <a:t>subjektů, které poskytují služby v oblasti oddlužení dle insolvenčního zákona zdarma (v případě akreditovaných subjektů) nebo za úplatu.</a:t>
            </a:r>
          </a:p>
          <a:p>
            <a:pPr marL="285750" indent="-285750" algn="just">
              <a:buFont typeface="Arial" panose="020B0604020202020204" pitchFamily="34" charset="0"/>
              <a:buChar char="•"/>
            </a:pPr>
            <a:r>
              <a:rPr lang="cs-CZ" sz="1800" b="0" i="0" u="none" strike="noStrike" baseline="0" dirty="0">
                <a:solidFill>
                  <a:srgbClr val="000000"/>
                </a:solidFill>
                <a:latin typeface="Calibri" panose="020F0502020204030204" pitchFamily="34" charset="0"/>
              </a:rPr>
              <a:t>Hlavními oblastmi výzkumu je ověření přístupu ke klientům a kvalitu poskytovaných služeb v oblasti insolvence (konkrétně příprava dokumentace, sepsání návrhu na povolení oddlužení, účtování poplatků a s tím související poradenství vedoucí k uspokojivému řešení situace klientů) a jejich konformitu s platnou legislativou, identifikace konkrétních praktik a postupů případného </a:t>
            </a:r>
            <a:r>
              <a:rPr lang="cs-CZ" sz="1800" b="1" i="0" u="none" strike="noStrike" baseline="0" dirty="0">
                <a:solidFill>
                  <a:srgbClr val="000000"/>
                </a:solidFill>
                <a:latin typeface="Calibri" panose="020F0502020204030204" pitchFamily="34" charset="0"/>
              </a:rPr>
              <a:t>obcházení zákona</a:t>
            </a:r>
            <a:r>
              <a:rPr lang="cs-CZ" sz="1800" b="0" i="0" u="none" strike="noStrike" baseline="0" dirty="0">
                <a:solidFill>
                  <a:srgbClr val="000000"/>
                </a:solidFill>
                <a:latin typeface="Calibri" panose="020F0502020204030204" pitchFamily="34" charset="0"/>
              </a:rPr>
              <a:t> a zmapování rozsahu, v jakém se to děje. </a:t>
            </a:r>
          </a:p>
          <a:p>
            <a:pPr marL="285750" indent="-285750" algn="just">
              <a:buFont typeface="Arial" panose="020B0604020202020204" pitchFamily="34" charset="0"/>
              <a:buChar char="•"/>
            </a:pPr>
            <a:r>
              <a:rPr lang="cs-CZ" sz="1800" b="0" i="0" u="none" strike="noStrike" baseline="0" dirty="0">
                <a:solidFill>
                  <a:srgbClr val="000000"/>
                </a:solidFill>
                <a:latin typeface="Calibri" panose="020F0502020204030204" pitchFamily="34" charset="0"/>
              </a:rPr>
              <a:t>Dalším cílem je odhalení „</a:t>
            </a:r>
            <a:r>
              <a:rPr lang="cs-CZ" sz="1800" b="1" i="0" u="none" strike="noStrike" baseline="0" dirty="0">
                <a:solidFill>
                  <a:srgbClr val="000000"/>
                </a:solidFill>
                <a:latin typeface="Calibri" panose="020F0502020204030204" pitchFamily="34" charset="0"/>
              </a:rPr>
              <a:t>bílých míst</a:t>
            </a:r>
            <a:r>
              <a:rPr lang="cs-CZ" sz="1800" b="0" i="0" u="none" strike="noStrike" baseline="0" dirty="0">
                <a:solidFill>
                  <a:srgbClr val="000000"/>
                </a:solidFill>
                <a:latin typeface="Calibri" panose="020F0502020204030204" pitchFamily="34" charset="0"/>
              </a:rPr>
              <a:t>“, která umožňují nepoctivým společnostem realizovat „obchod s chudobou" a obohacovat se na osobách ve finanční nouzi a obtížné životní situaci. Cílem výzkumu je i formulování podložených doporučení k případné úpravě legislativy a dalším možným systémovým změnám. </a:t>
            </a:r>
            <a:endParaRPr lang="cs-CZ" dirty="0"/>
          </a:p>
        </p:txBody>
      </p:sp>
    </p:spTree>
    <p:extLst>
      <p:ext uri="{BB962C8B-B14F-4D97-AF65-F5344CB8AC3E}">
        <p14:creationId xmlns:p14="http://schemas.microsoft.com/office/powerpoint/2010/main" val="3899451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Inspirace dobré praxe</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683568" y="1866544"/>
            <a:ext cx="7776864" cy="3794704"/>
          </a:xfrm>
        </p:spPr>
        <p:txBody>
          <a:bodyPr>
            <a:normAutofit/>
          </a:bodyPr>
          <a:lstStyle/>
          <a:p>
            <a:pPr marL="0" indent="0" algn="l">
              <a:buNone/>
            </a:pPr>
            <a:r>
              <a:rPr lang="cs-CZ" sz="1800" b="0" i="0" u="none" strike="noStrike" baseline="0" dirty="0">
                <a:solidFill>
                  <a:srgbClr val="000000"/>
                </a:solidFill>
                <a:latin typeface="Calibri" panose="020F0502020204030204" pitchFamily="34" charset="0"/>
              </a:rPr>
              <a:t> </a:t>
            </a:r>
            <a:endParaRPr lang="cs-CZ" dirty="0"/>
          </a:p>
        </p:txBody>
      </p:sp>
      <p:sp>
        <p:nvSpPr>
          <p:cNvPr id="4" name="TextovéPole 3">
            <a:extLst>
              <a:ext uri="{FF2B5EF4-FFF2-40B4-BE49-F238E27FC236}">
                <a16:creationId xmlns:a16="http://schemas.microsoft.com/office/drawing/2014/main" id="{EF913BE5-B6C3-4A7C-A68A-7C78BC0EEB05}"/>
              </a:ext>
            </a:extLst>
          </p:cNvPr>
          <p:cNvSpPr txBox="1"/>
          <p:nvPr/>
        </p:nvSpPr>
        <p:spPr>
          <a:xfrm>
            <a:off x="1010889" y="2286568"/>
            <a:ext cx="7560840" cy="3231654"/>
          </a:xfrm>
          <a:prstGeom prst="rect">
            <a:avLst/>
          </a:prstGeom>
          <a:noFill/>
        </p:spPr>
        <p:txBody>
          <a:bodyPr wrap="square" rtlCol="0">
            <a:spAutoFit/>
          </a:bodyPr>
          <a:lstStyle/>
          <a:p>
            <a:r>
              <a:rPr lang="cs-CZ" sz="2400" b="1" i="0" u="none" strike="noStrike" baseline="0" dirty="0">
                <a:solidFill>
                  <a:schemeClr val="tx2">
                    <a:lumMod val="60000"/>
                    <a:lumOff val="40000"/>
                  </a:schemeClr>
                </a:solidFill>
                <a:latin typeface="ClearviewADA-Bold"/>
              </a:rPr>
              <a:t>Sociálně citliví právníci</a:t>
            </a:r>
            <a:endParaRPr lang="cs-CZ" sz="2400" b="0" i="0" u="none" strike="noStrike" baseline="0" dirty="0">
              <a:solidFill>
                <a:schemeClr val="tx2">
                  <a:lumMod val="60000"/>
                  <a:lumOff val="40000"/>
                </a:schemeClr>
              </a:solidFill>
              <a:latin typeface="ClearviewText-Book"/>
            </a:endParaRPr>
          </a:p>
          <a:p>
            <a:endParaRPr lang="cs-CZ" dirty="0">
              <a:latin typeface="ClearviewText-Book"/>
            </a:endParaRPr>
          </a:p>
          <a:p>
            <a:pPr algn="just"/>
            <a:r>
              <a:rPr lang="cs-CZ" b="1" dirty="0"/>
              <a:t>Volná platforma pro setkávání právníků, kteří pracují v sociální</a:t>
            </a:r>
          </a:p>
          <a:p>
            <a:pPr algn="just"/>
            <a:r>
              <a:rPr lang="cs-CZ" b="1" dirty="0"/>
              <a:t>oblasti, bez právní formy </a:t>
            </a:r>
          </a:p>
          <a:p>
            <a:pPr algn="just"/>
            <a:endParaRPr lang="cs-CZ" b="1" dirty="0"/>
          </a:p>
          <a:p>
            <a:pPr marL="285750" indent="-285750" algn="just">
              <a:buFontTx/>
              <a:buChar char="-"/>
            </a:pPr>
            <a:r>
              <a:rPr lang="cs-CZ" dirty="0"/>
              <a:t>pravidelná setkávání</a:t>
            </a:r>
          </a:p>
          <a:p>
            <a:pPr marL="285750" indent="-285750" algn="just">
              <a:buFontTx/>
              <a:buChar char="-"/>
            </a:pPr>
            <a:r>
              <a:rPr lang="cs-CZ" dirty="0"/>
              <a:t>sdílení zkušeností s prací s klienty, legislativou atd.</a:t>
            </a:r>
          </a:p>
          <a:p>
            <a:pPr marL="285750" indent="-285750" algn="just">
              <a:buFontTx/>
              <a:buChar char="-"/>
            </a:pPr>
            <a:r>
              <a:rPr lang="cs-CZ" dirty="0"/>
              <a:t>sdílení kontaktů v rámci sítě</a:t>
            </a:r>
          </a:p>
          <a:p>
            <a:pPr marL="285750" indent="-285750" algn="just">
              <a:buFontTx/>
              <a:buChar char="-"/>
            </a:pPr>
            <a:r>
              <a:rPr lang="cs-CZ" dirty="0"/>
              <a:t>vzájemná podpora při práci s klienty – kolegiální intervize</a:t>
            </a:r>
          </a:p>
          <a:p>
            <a:pPr marL="285750" indent="-285750" algn="just">
              <a:buFontTx/>
              <a:buChar char="-"/>
            </a:pPr>
            <a:r>
              <a:rPr lang="cs-CZ" dirty="0"/>
              <a:t>sdílení vzdělávání</a:t>
            </a:r>
          </a:p>
          <a:p>
            <a:pPr marL="285750" indent="-285750" algn="just">
              <a:buFontTx/>
              <a:buChar char="-"/>
            </a:pPr>
            <a:r>
              <a:rPr lang="cs-CZ" dirty="0"/>
              <a:t>delegování klientů </a:t>
            </a:r>
          </a:p>
        </p:txBody>
      </p:sp>
    </p:spTree>
    <p:extLst>
      <p:ext uri="{BB962C8B-B14F-4D97-AF65-F5344CB8AC3E}">
        <p14:creationId xmlns:p14="http://schemas.microsoft.com/office/powerpoint/2010/main" val="223267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1CCC2-2410-4501-A365-82987E71E713}"/>
              </a:ext>
            </a:extLst>
          </p:cNvPr>
          <p:cNvSpPr>
            <a:spLocks noGrp="1"/>
          </p:cNvSpPr>
          <p:nvPr>
            <p:ph type="title"/>
          </p:nvPr>
        </p:nvSpPr>
        <p:spPr>
          <a:xfrm>
            <a:off x="453425" y="723544"/>
            <a:ext cx="8229600" cy="1143000"/>
          </a:xfrm>
        </p:spPr>
        <p:txBody>
          <a:bodyPr/>
          <a:lstStyle/>
          <a:p>
            <a:r>
              <a:rPr lang="cs-CZ" dirty="0">
                <a:solidFill>
                  <a:schemeClr val="tx2">
                    <a:lumMod val="60000"/>
                    <a:lumOff val="40000"/>
                  </a:schemeClr>
                </a:solidFill>
              </a:rPr>
              <a:t>Inspirace dobré praxe</a:t>
            </a:r>
          </a:p>
        </p:txBody>
      </p:sp>
      <p:sp>
        <p:nvSpPr>
          <p:cNvPr id="3" name="Zástupný obsah 2">
            <a:extLst>
              <a:ext uri="{FF2B5EF4-FFF2-40B4-BE49-F238E27FC236}">
                <a16:creationId xmlns:a16="http://schemas.microsoft.com/office/drawing/2014/main" id="{3A6F28A0-D661-4A05-B1EF-01F63C9372F7}"/>
              </a:ext>
            </a:extLst>
          </p:cNvPr>
          <p:cNvSpPr>
            <a:spLocks noGrp="1"/>
          </p:cNvSpPr>
          <p:nvPr>
            <p:ph idx="1"/>
          </p:nvPr>
        </p:nvSpPr>
        <p:spPr>
          <a:xfrm>
            <a:off x="683568" y="1866544"/>
            <a:ext cx="7776864" cy="3794704"/>
          </a:xfrm>
        </p:spPr>
        <p:txBody>
          <a:bodyPr>
            <a:normAutofit/>
          </a:bodyPr>
          <a:lstStyle/>
          <a:p>
            <a:pPr marL="0" indent="0" algn="l">
              <a:buNone/>
            </a:pPr>
            <a:r>
              <a:rPr lang="cs-CZ" sz="1800" b="0" i="0" u="none" strike="noStrike" baseline="0" dirty="0">
                <a:solidFill>
                  <a:srgbClr val="000000"/>
                </a:solidFill>
                <a:latin typeface="Calibri" panose="020F0502020204030204" pitchFamily="34" charset="0"/>
              </a:rPr>
              <a:t> </a:t>
            </a:r>
            <a:endParaRPr lang="cs-CZ" dirty="0"/>
          </a:p>
        </p:txBody>
      </p:sp>
      <p:sp>
        <p:nvSpPr>
          <p:cNvPr id="4" name="TextovéPole 3">
            <a:extLst>
              <a:ext uri="{FF2B5EF4-FFF2-40B4-BE49-F238E27FC236}">
                <a16:creationId xmlns:a16="http://schemas.microsoft.com/office/drawing/2014/main" id="{EF913BE5-B6C3-4A7C-A68A-7C78BC0EEB05}"/>
              </a:ext>
            </a:extLst>
          </p:cNvPr>
          <p:cNvSpPr txBox="1"/>
          <p:nvPr/>
        </p:nvSpPr>
        <p:spPr>
          <a:xfrm>
            <a:off x="1010889" y="2286568"/>
            <a:ext cx="7560840" cy="2677656"/>
          </a:xfrm>
          <a:prstGeom prst="rect">
            <a:avLst/>
          </a:prstGeom>
          <a:noFill/>
        </p:spPr>
        <p:txBody>
          <a:bodyPr wrap="square" rtlCol="0">
            <a:spAutoFit/>
          </a:bodyPr>
          <a:lstStyle/>
          <a:p>
            <a:r>
              <a:rPr lang="cs-CZ" sz="2400" b="1" i="0" u="none" strike="noStrike" baseline="0" dirty="0">
                <a:solidFill>
                  <a:schemeClr val="tx2">
                    <a:lumMod val="60000"/>
                    <a:lumOff val="40000"/>
                  </a:schemeClr>
                </a:solidFill>
                <a:latin typeface="ClearviewADA-Bold"/>
              </a:rPr>
              <a:t>Mobilní dluhová poradce</a:t>
            </a:r>
            <a:endParaRPr lang="cs-CZ" sz="2400" b="0" i="0" u="none" strike="noStrike" baseline="0" dirty="0">
              <a:solidFill>
                <a:schemeClr val="tx2">
                  <a:lumMod val="60000"/>
                  <a:lumOff val="40000"/>
                </a:schemeClr>
              </a:solidFill>
              <a:latin typeface="ClearviewText-Book"/>
            </a:endParaRPr>
          </a:p>
          <a:p>
            <a:endParaRPr lang="cs-CZ" dirty="0">
              <a:latin typeface="ClearviewText-Book"/>
            </a:endParaRPr>
          </a:p>
          <a:p>
            <a:pPr algn="just"/>
            <a:r>
              <a:rPr lang="cs-CZ" b="1" dirty="0"/>
              <a:t>Člověk v tísni, o.p.s.</a:t>
            </a:r>
          </a:p>
          <a:p>
            <a:pPr algn="just"/>
            <a:endParaRPr lang="cs-CZ" b="1" dirty="0"/>
          </a:p>
          <a:p>
            <a:pPr marL="285750" indent="-285750" algn="just">
              <a:buFontTx/>
              <a:buChar char="-"/>
            </a:pPr>
            <a:r>
              <a:rPr lang="cs-CZ" dirty="0"/>
              <a:t>není vázán na kamenné pobočky,</a:t>
            </a:r>
          </a:p>
          <a:p>
            <a:pPr marL="285750" indent="-285750" algn="just">
              <a:buFontTx/>
              <a:buChar char="-"/>
            </a:pPr>
            <a:r>
              <a:rPr lang="cs-CZ" dirty="0"/>
              <a:t>sanuje místa bez dosahu dluhových poraden,</a:t>
            </a:r>
          </a:p>
          <a:p>
            <a:pPr marL="285750" indent="-285750" algn="just">
              <a:buFontTx/>
              <a:buChar char="-"/>
            </a:pPr>
            <a:r>
              <a:rPr lang="cs-CZ" dirty="0"/>
              <a:t>reaguje na aktuální potřeby </a:t>
            </a:r>
          </a:p>
          <a:p>
            <a:pPr marL="285750" indent="-285750" algn="just">
              <a:buFontTx/>
              <a:buChar char="-"/>
            </a:pPr>
            <a:r>
              <a:rPr lang="cs-CZ" dirty="0"/>
              <a:t>využívá zázemí fungující </a:t>
            </a:r>
            <a:r>
              <a:rPr lang="cs-CZ"/>
              <a:t>dluhové poradny</a:t>
            </a:r>
            <a:endParaRPr lang="cs-CZ" dirty="0"/>
          </a:p>
          <a:p>
            <a:pPr marL="285750" indent="-285750" algn="just">
              <a:buFontTx/>
              <a:buChar char="-"/>
            </a:pPr>
            <a:endParaRPr lang="cs-CZ" dirty="0"/>
          </a:p>
        </p:txBody>
      </p:sp>
    </p:spTree>
    <p:extLst>
      <p:ext uri="{BB962C8B-B14F-4D97-AF65-F5344CB8AC3E}">
        <p14:creationId xmlns:p14="http://schemas.microsoft.com/office/powerpoint/2010/main" val="284022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4">
            <a:extLst>
              <a:ext uri="{FF2B5EF4-FFF2-40B4-BE49-F238E27FC236}">
                <a16:creationId xmlns:a16="http://schemas.microsoft.com/office/drawing/2014/main" id="{27B2F8FD-75CB-4ED6-89BA-F7C1F4093371}"/>
              </a:ext>
            </a:extLst>
          </p:cNvPr>
          <p:cNvSpPr>
            <a:spLocks noGrp="1"/>
          </p:cNvSpPr>
          <p:nvPr>
            <p:ph type="title"/>
          </p:nvPr>
        </p:nvSpPr>
        <p:spPr>
          <a:xfrm>
            <a:off x="457200" y="2781300"/>
            <a:ext cx="8229600" cy="1143000"/>
          </a:xfrm>
        </p:spPr>
        <p:txBody>
          <a:bodyPr>
            <a:normAutofit/>
          </a:bodyPr>
          <a:lstStyle/>
          <a:p>
            <a:r>
              <a:rPr lang="cs-CZ" dirty="0">
                <a:solidFill>
                  <a:schemeClr val="tx2">
                    <a:lumMod val="60000"/>
                    <a:lumOff val="40000"/>
                  </a:schemeClr>
                </a:solidFill>
              </a:rPr>
              <a:t>Děkuji za pozornost.</a:t>
            </a:r>
          </a:p>
        </p:txBody>
      </p:sp>
      <p:sp>
        <p:nvSpPr>
          <p:cNvPr id="2" name="TextovéPole 1">
            <a:extLst>
              <a:ext uri="{FF2B5EF4-FFF2-40B4-BE49-F238E27FC236}">
                <a16:creationId xmlns:a16="http://schemas.microsoft.com/office/drawing/2014/main" id="{322ACD8D-A2C9-46B5-A22C-4FC6D689DC23}"/>
              </a:ext>
            </a:extLst>
          </p:cNvPr>
          <p:cNvSpPr txBox="1"/>
          <p:nvPr/>
        </p:nvSpPr>
        <p:spPr>
          <a:xfrm>
            <a:off x="863588" y="1797718"/>
            <a:ext cx="7416824" cy="369332"/>
          </a:xfrm>
          <a:prstGeom prst="rect">
            <a:avLst/>
          </a:prstGeom>
          <a:noFill/>
        </p:spPr>
        <p:txBody>
          <a:bodyPr wrap="square" rtlCol="0">
            <a:spAutoFit/>
          </a:bodyPr>
          <a:lstStyle/>
          <a:p>
            <a:r>
              <a:rPr lang="cs-CZ" dirty="0"/>
              <a:t>Výzkum </a:t>
            </a:r>
            <a:r>
              <a:rPr lang="cs-CZ" dirty="0">
                <a:solidFill>
                  <a:schemeClr val="tx2">
                    <a:lumMod val="60000"/>
                    <a:lumOff val="40000"/>
                  </a:schemeClr>
                </a:solidFill>
                <a:hlinkClick r:id="rId2"/>
              </a:rPr>
              <a:t>ZDE KE STAŽENÍ</a:t>
            </a:r>
            <a:endParaRPr lang="cs-CZ" dirty="0">
              <a:solidFill>
                <a:schemeClr val="tx2">
                  <a:lumMod val="60000"/>
                  <a:lumOff val="40000"/>
                </a:schemeClr>
              </a:solidFill>
            </a:endParaRPr>
          </a:p>
        </p:txBody>
      </p:sp>
      <p:sp>
        <p:nvSpPr>
          <p:cNvPr id="3" name="TextovéPole 2">
            <a:extLst>
              <a:ext uri="{FF2B5EF4-FFF2-40B4-BE49-F238E27FC236}">
                <a16:creationId xmlns:a16="http://schemas.microsoft.com/office/drawing/2014/main" id="{4F9B57EF-AB2E-4D5E-AF20-625E003577AD}"/>
              </a:ext>
            </a:extLst>
          </p:cNvPr>
          <p:cNvSpPr txBox="1"/>
          <p:nvPr/>
        </p:nvSpPr>
        <p:spPr>
          <a:xfrm flipH="1">
            <a:off x="5652120" y="5157192"/>
            <a:ext cx="3194641" cy="369332"/>
          </a:xfrm>
          <a:prstGeom prst="rect">
            <a:avLst/>
          </a:prstGeom>
          <a:noFill/>
        </p:spPr>
        <p:txBody>
          <a:bodyPr wrap="square" rtlCol="0">
            <a:spAutoFit/>
          </a:bodyPr>
          <a:lstStyle/>
          <a:p>
            <a:r>
              <a:rPr lang="cs-CZ" dirty="0"/>
              <a:t>Petr Šeda, 734 487 224</a:t>
            </a:r>
          </a:p>
        </p:txBody>
      </p:sp>
    </p:spTree>
    <p:extLst>
      <p:ext uri="{BB962C8B-B14F-4D97-AF65-F5344CB8AC3E}">
        <p14:creationId xmlns:p14="http://schemas.microsoft.com/office/powerpoint/2010/main" val="319353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Respondenti</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637849" y="2159145"/>
            <a:ext cx="7750575" cy="3416320"/>
          </a:xfrm>
          <a:prstGeom prst="rect">
            <a:avLst/>
          </a:prstGeom>
          <a:noFill/>
        </p:spPr>
        <p:txBody>
          <a:bodyPr wrap="square" rtlCol="0">
            <a:spAutoFit/>
          </a:bodyPr>
          <a:lstStyle/>
          <a:p>
            <a:pPr algn="l"/>
            <a:endParaRPr lang="cs-CZ" sz="1800" b="0" i="0" u="none" strike="noStrike" baseline="0" dirty="0">
              <a:solidFill>
                <a:srgbClr val="000000"/>
              </a:solidFill>
              <a:latin typeface="Calibri" panose="020F0502020204030204" pitchFamily="34" charset="0"/>
            </a:endParaRPr>
          </a:p>
          <a:p>
            <a:r>
              <a:rPr lang="cs-CZ" sz="1800" b="1" i="0" u="none" strike="noStrike" baseline="0" dirty="0">
                <a:solidFill>
                  <a:srgbClr val="000000"/>
                </a:solidFill>
                <a:latin typeface="Calibri" panose="020F0502020204030204" pitchFamily="34" charset="0"/>
              </a:rPr>
              <a:t>Respondenti </a:t>
            </a:r>
            <a:endParaRPr lang="cs-CZ" sz="1800" b="0" i="0" u="none" strike="noStrike" baseline="0" dirty="0">
              <a:solidFill>
                <a:srgbClr val="000000"/>
              </a:solidFill>
              <a:latin typeface="Calibri" panose="020F0502020204030204" pitchFamily="34" charset="0"/>
            </a:endParaRPr>
          </a:p>
          <a:p>
            <a:r>
              <a:rPr lang="cs-CZ" sz="1800" b="1" i="0" u="none" strike="noStrike" baseline="0" dirty="0">
                <a:solidFill>
                  <a:srgbClr val="000000"/>
                </a:solidFill>
                <a:latin typeface="Calibri" panose="020F0502020204030204" pitchFamily="34" charset="0"/>
              </a:rPr>
              <a:t>a) Oddlužovací společnosti </a:t>
            </a:r>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60 oddlužovacích společností (soukromé oddlužovací společnosti, advokátní kanceláře, neziskové organizace)</a:t>
            </a:r>
          </a:p>
          <a:p>
            <a:r>
              <a:rPr lang="cs-CZ" sz="1800" b="1" i="0" u="none" strike="noStrike" baseline="0" dirty="0">
                <a:solidFill>
                  <a:srgbClr val="000000"/>
                </a:solidFill>
                <a:latin typeface="Calibri" panose="020F0502020204030204" pitchFamily="34" charset="0"/>
              </a:rPr>
              <a:t>b) Institucionální aktéři </a:t>
            </a:r>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9 institucionálních aktérů (insolvenční správci, advokáti u insolvenčních správců, advokát v neziskové organizaci, terénní pracovnice v neziskové organizaci)</a:t>
            </a:r>
          </a:p>
          <a:p>
            <a:r>
              <a:rPr lang="cs-CZ" sz="1800" b="1" i="0" u="none" strike="noStrike" baseline="0" dirty="0">
                <a:solidFill>
                  <a:srgbClr val="000000"/>
                </a:solidFill>
                <a:latin typeface="Calibri" panose="020F0502020204030204" pitchFamily="34" charset="0"/>
              </a:rPr>
              <a:t>c) Osoby se zkušeností s oddlužením </a:t>
            </a:r>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15 osob se zkušeností s oddlužením, kteří byli vybrání formou inzerátů. </a:t>
            </a:r>
          </a:p>
          <a:p>
            <a:r>
              <a:rPr lang="cs-CZ" sz="1800" b="0" i="0" u="none" strike="noStrike" baseline="0" dirty="0">
                <a:solidFill>
                  <a:srgbClr val="000000"/>
                </a:solidFill>
                <a:latin typeface="Calibri" panose="020F0502020204030204" pitchFamily="34" charset="0"/>
              </a:rPr>
              <a:t>Splňovali požadavky na lokalitu se sociálním vyloučením a návrh na povolení oddlužení podali po novele insolvenčního zákona z roku 2017. </a:t>
            </a:r>
            <a:endParaRPr lang="cs-CZ" dirty="0"/>
          </a:p>
        </p:txBody>
      </p:sp>
    </p:spTree>
    <p:extLst>
      <p:ext uri="{BB962C8B-B14F-4D97-AF65-F5344CB8AC3E}">
        <p14:creationId xmlns:p14="http://schemas.microsoft.com/office/powerpoint/2010/main" val="130286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en-US" sz="3000" dirty="0" err="1">
                <a:solidFill>
                  <a:schemeClr val="tx2">
                    <a:lumMod val="60000"/>
                    <a:lumOff val="40000"/>
                  </a:schemeClr>
                </a:solidFill>
                <a:latin typeface="Barlow Condensed Medium" panose="00000606000000000000" pitchFamily="2" charset="-18"/>
              </a:rPr>
              <a:t>Metod</a:t>
            </a:r>
            <a:r>
              <a:rPr lang="cs-CZ" sz="3000" dirty="0">
                <a:solidFill>
                  <a:schemeClr val="tx2">
                    <a:lumMod val="60000"/>
                    <a:lumOff val="40000"/>
                  </a:schemeClr>
                </a:solidFill>
                <a:latin typeface="Barlow Condensed Medium" panose="00000606000000000000" pitchFamily="2" charset="-18"/>
              </a:rPr>
              <a:t>y</a:t>
            </a:r>
            <a:r>
              <a:rPr lang="en-US" sz="3000" dirty="0">
                <a:solidFill>
                  <a:schemeClr val="tx2">
                    <a:lumMod val="60000"/>
                    <a:lumOff val="40000"/>
                  </a:schemeClr>
                </a:solidFill>
                <a:latin typeface="Barlow Condensed Medium" panose="00000606000000000000" pitchFamily="2" charset="-18"/>
              </a:rPr>
              <a:t> </a:t>
            </a:r>
            <a:r>
              <a:rPr lang="en-US" sz="3000" dirty="0" err="1">
                <a:solidFill>
                  <a:schemeClr val="tx2">
                    <a:lumMod val="60000"/>
                    <a:lumOff val="40000"/>
                  </a:schemeClr>
                </a:solidFill>
                <a:latin typeface="Barlow Condensed Medium" panose="00000606000000000000" pitchFamily="2" charset="-18"/>
              </a:rPr>
              <a:t>sběru</a:t>
            </a:r>
            <a:r>
              <a:rPr lang="en-US" sz="3000" dirty="0">
                <a:solidFill>
                  <a:schemeClr val="tx2">
                    <a:lumMod val="60000"/>
                    <a:lumOff val="40000"/>
                  </a:schemeClr>
                </a:solidFill>
                <a:latin typeface="Barlow Condensed Medium" panose="00000606000000000000" pitchFamily="2" charset="-18"/>
              </a:rPr>
              <a:t> </a:t>
            </a:r>
            <a:r>
              <a:rPr lang="en-US" sz="3000" dirty="0" err="1">
                <a:solidFill>
                  <a:schemeClr val="tx2">
                    <a:lumMod val="60000"/>
                    <a:lumOff val="40000"/>
                  </a:schemeClr>
                </a:solidFill>
                <a:latin typeface="Barlow Condensed Medium" panose="00000606000000000000" pitchFamily="2" charset="-18"/>
              </a:rPr>
              <a:t>dat</a:t>
            </a:r>
            <a:endParaRPr lang="cs-CZ" sz="3000" dirty="0">
              <a:solidFill>
                <a:schemeClr val="tx2">
                  <a:lumMod val="60000"/>
                  <a:lumOff val="40000"/>
                </a:schemeClr>
              </a:solidFill>
              <a:latin typeface="Barlow Condensed Medium" panose="00000606000000000000" pitchFamily="2" charset="-18"/>
            </a:endParaRP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1505551"/>
            <a:ext cx="7750575" cy="4124206"/>
          </a:xfrm>
          <a:prstGeom prst="rect">
            <a:avLst/>
          </a:prstGeom>
          <a:noFill/>
        </p:spPr>
        <p:txBody>
          <a:bodyPr wrap="square" rtlCol="0">
            <a:spAutoFit/>
          </a:bodyPr>
          <a:lstStyle/>
          <a:p>
            <a:pPr algn="just"/>
            <a:endParaRPr lang="cs-CZ" sz="1800" b="0" i="0" u="none" strike="noStrike" baseline="0" dirty="0">
              <a:solidFill>
                <a:srgbClr val="000000"/>
              </a:solidFill>
              <a:latin typeface="Calibri" panose="020F0502020204030204" pitchFamily="34" charset="0"/>
            </a:endParaRPr>
          </a:p>
          <a:p>
            <a:pPr algn="just"/>
            <a:r>
              <a:rPr lang="cs-CZ" sz="1800" b="1" i="0" u="none" strike="noStrike" baseline="0" dirty="0" err="1">
                <a:solidFill>
                  <a:schemeClr val="tx2">
                    <a:lumMod val="60000"/>
                    <a:lumOff val="40000"/>
                  </a:schemeClr>
                </a:solidFill>
                <a:latin typeface="Calibri" panose="020F0502020204030204" pitchFamily="34" charset="0"/>
              </a:rPr>
              <a:t>Mystery</a:t>
            </a:r>
            <a:r>
              <a:rPr lang="cs-CZ" sz="1800" b="1" i="0" u="none" strike="noStrike" baseline="0" dirty="0">
                <a:solidFill>
                  <a:schemeClr val="tx2">
                    <a:lumMod val="60000"/>
                    <a:lumOff val="40000"/>
                  </a:schemeClr>
                </a:solidFill>
                <a:latin typeface="Calibri" panose="020F0502020204030204" pitchFamily="34" charset="0"/>
              </a:rPr>
              <a:t> shopping</a:t>
            </a:r>
            <a:r>
              <a:rPr lang="cs-CZ" sz="1800" b="0" i="0" u="none" strike="noStrike" baseline="0" dirty="0">
                <a:solidFill>
                  <a:schemeClr val="tx2">
                    <a:lumMod val="60000"/>
                    <a:lumOff val="40000"/>
                  </a:schemeClr>
                </a:solidFill>
                <a:latin typeface="Calibri" panose="020F0502020204030204" pitchFamily="34" charset="0"/>
              </a:rPr>
              <a:t> </a:t>
            </a:r>
            <a:r>
              <a:rPr lang="cs-CZ" sz="1600" b="0" i="0" u="none" strike="noStrike" baseline="0" dirty="0">
                <a:solidFill>
                  <a:srgbClr val="000000"/>
                </a:solidFill>
                <a:latin typeface="Calibri" panose="020F0502020204030204" pitchFamily="34" charset="0"/>
              </a:rPr>
              <a:t>kdy výzkumník/tazatel, fiktivní zákazník, vystupuje jako běžný zákazník a jeho úkolem je skrze realistické vystupování navodit reálnou situaci zájemce o službu a v této situaci provést kontrolu přístupu respondenta. Komunikuje běžnými metodami jako reálný zákazník, je detailně seznámen se situací a určitou rolí, jež má hrát – přímá forma komunikace (face-to-face, </a:t>
            </a:r>
            <a:r>
              <a:rPr lang="cs-CZ" sz="1600" b="0" i="0" u="none" strike="noStrike" baseline="0" dirty="0" err="1">
                <a:solidFill>
                  <a:srgbClr val="000000"/>
                </a:solidFill>
                <a:latin typeface="Calibri" panose="020F0502020204030204" pitchFamily="34" charset="0"/>
              </a:rPr>
              <a:t>mystery</a:t>
            </a:r>
            <a:r>
              <a:rPr lang="cs-CZ" sz="1600" b="0" i="0" u="none" strike="noStrike" baseline="0" dirty="0">
                <a:solidFill>
                  <a:srgbClr val="000000"/>
                </a:solidFill>
                <a:latin typeface="Calibri" panose="020F0502020204030204" pitchFamily="34" charset="0"/>
              </a:rPr>
              <a:t> </a:t>
            </a:r>
            <a:r>
              <a:rPr lang="cs-CZ" sz="1600" b="0" i="0" u="none" strike="noStrike" baseline="0" dirty="0" err="1">
                <a:solidFill>
                  <a:srgbClr val="000000"/>
                </a:solidFill>
                <a:latin typeface="Calibri" panose="020F0502020204030204" pitchFamily="34" charset="0"/>
              </a:rPr>
              <a:t>calling</a:t>
            </a:r>
            <a:r>
              <a:rPr lang="cs-CZ" sz="1600" b="0" i="0" u="none" strike="noStrike" baseline="0" dirty="0">
                <a:solidFill>
                  <a:srgbClr val="000000"/>
                </a:solidFill>
                <a:latin typeface="Calibri" panose="020F0502020204030204" pitchFamily="34" charset="0"/>
              </a:rPr>
              <a:t>). </a:t>
            </a:r>
          </a:p>
          <a:p>
            <a:pPr algn="just"/>
            <a:r>
              <a:rPr lang="cs-CZ" sz="1600" b="0" i="0" u="none" strike="noStrike" baseline="0" dirty="0" err="1">
                <a:solidFill>
                  <a:srgbClr val="000000"/>
                </a:solidFill>
                <a:latin typeface="Calibri" panose="020F0502020204030204" pitchFamily="34" charset="0"/>
              </a:rPr>
              <a:t>Mystery</a:t>
            </a:r>
            <a:r>
              <a:rPr lang="cs-CZ" sz="1600" b="0" i="0" u="none" strike="noStrike" baseline="0" dirty="0">
                <a:solidFill>
                  <a:srgbClr val="000000"/>
                </a:solidFill>
                <a:latin typeface="Calibri" panose="020F0502020204030204" pitchFamily="34" charset="0"/>
              </a:rPr>
              <a:t> </a:t>
            </a:r>
            <a:r>
              <a:rPr lang="cs-CZ" sz="1600" b="0" i="0" u="none" strike="noStrike" baseline="0" dirty="0" err="1">
                <a:solidFill>
                  <a:srgbClr val="000000"/>
                </a:solidFill>
                <a:latin typeface="Calibri" panose="020F0502020204030204" pitchFamily="34" charset="0"/>
              </a:rPr>
              <a:t>shopper</a:t>
            </a:r>
            <a:r>
              <a:rPr lang="cs-CZ" sz="1600" b="0" i="0" u="none" strike="noStrike" baseline="0" dirty="0">
                <a:solidFill>
                  <a:srgbClr val="000000"/>
                </a:solidFill>
                <a:latin typeface="Calibri" panose="020F0502020204030204" pitchFamily="34" charset="0"/>
              </a:rPr>
              <a:t> postupuje podle předem vytvořeného a zadavatelem schváleného scénáře. </a:t>
            </a:r>
          </a:p>
          <a:p>
            <a:pPr algn="l"/>
            <a:r>
              <a:rPr lang="cs-CZ" sz="1600" b="0" i="0" u="none" strike="noStrike" baseline="0" dirty="0">
                <a:solidFill>
                  <a:srgbClr val="000000"/>
                </a:solidFill>
                <a:latin typeface="Calibri" panose="020F0502020204030204" pitchFamily="34" charset="0"/>
              </a:rPr>
              <a:t>4 tazatelé dodavatele – ověření, avšak nebyli skutečnými dlužníky</a:t>
            </a:r>
          </a:p>
          <a:p>
            <a:r>
              <a:rPr lang="cs-CZ" b="1" dirty="0">
                <a:solidFill>
                  <a:schemeClr val="tx2">
                    <a:lumMod val="60000"/>
                    <a:lumOff val="40000"/>
                  </a:schemeClr>
                </a:solidFill>
                <a:latin typeface="Calibri" panose="020F0502020204030204" pitchFamily="34" charset="0"/>
              </a:rPr>
              <a:t>Polostrukturované rozhovory </a:t>
            </a:r>
          </a:p>
          <a:p>
            <a:r>
              <a:rPr lang="cs-CZ" sz="1600" b="1" i="0" u="none" strike="noStrike" baseline="0" dirty="0">
                <a:solidFill>
                  <a:srgbClr val="000000"/>
                </a:solidFill>
                <a:latin typeface="Calibri" panose="020F0502020204030204" pitchFamily="34" charset="0"/>
              </a:rPr>
              <a:t>a) Polostrukturované rozhovory s dlužníky </a:t>
            </a:r>
            <a:endParaRPr lang="cs-CZ" sz="1600" b="0" i="0" u="none" strike="noStrike" baseline="0" dirty="0">
              <a:solidFill>
                <a:srgbClr val="000000"/>
              </a:solidFill>
              <a:latin typeface="Calibri" panose="020F0502020204030204" pitchFamily="34" charset="0"/>
            </a:endParaRPr>
          </a:p>
          <a:p>
            <a:r>
              <a:rPr lang="cs-CZ" sz="1600" b="0" i="0" u="none" strike="noStrike" baseline="0" dirty="0">
                <a:solidFill>
                  <a:srgbClr val="000000"/>
                </a:solidFill>
                <a:latin typeface="Calibri" panose="020F0502020204030204" pitchFamily="34" charset="0"/>
              </a:rPr>
              <a:t>Dlužník byl vždy ověřen v insolvenčním rejstříku. (vstup po 2017).</a:t>
            </a:r>
          </a:p>
          <a:p>
            <a:r>
              <a:rPr lang="cs-CZ" sz="1600" b="1" i="0" u="none" strike="noStrike" baseline="0" dirty="0">
                <a:solidFill>
                  <a:srgbClr val="000000"/>
                </a:solidFill>
                <a:latin typeface="Calibri" panose="020F0502020204030204" pitchFamily="34" charset="0"/>
              </a:rPr>
              <a:t>b) Polostrukturované rozhovory s institucionálními aktéry </a:t>
            </a:r>
            <a:endParaRPr lang="cs-CZ" sz="1600" b="0" i="0" u="none" strike="noStrike" baseline="0" dirty="0">
              <a:solidFill>
                <a:srgbClr val="000000"/>
              </a:solidFill>
              <a:latin typeface="Calibri" panose="020F0502020204030204" pitchFamily="34" charset="0"/>
            </a:endParaRPr>
          </a:p>
          <a:p>
            <a:endParaRPr lang="cs-CZ" sz="1600" b="0" i="0" u="none" strike="noStrike" baseline="0" dirty="0">
              <a:solidFill>
                <a:srgbClr val="000000"/>
              </a:solidFill>
              <a:latin typeface="Calibri" panose="020F0502020204030204" pitchFamily="34" charset="0"/>
            </a:endParaRPr>
          </a:p>
          <a:p>
            <a:r>
              <a:rPr lang="cs-CZ" sz="1600" b="0" i="0" u="none" strike="noStrike" baseline="0" dirty="0">
                <a:solidFill>
                  <a:srgbClr val="000000"/>
                </a:solidFill>
                <a:latin typeface="Calibri" panose="020F0502020204030204" pitchFamily="34" charset="0"/>
              </a:rPr>
              <a:t>Institucionálními aktéry jsou v rámci tohoto výzkumu myšleni insolvenčním správci, soudci a poradci u neziskových organizací. </a:t>
            </a:r>
          </a:p>
        </p:txBody>
      </p:sp>
    </p:spTree>
    <p:extLst>
      <p:ext uri="{BB962C8B-B14F-4D97-AF65-F5344CB8AC3E}">
        <p14:creationId xmlns:p14="http://schemas.microsoft.com/office/powerpoint/2010/main" val="136238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Sběr dat</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1505551"/>
            <a:ext cx="7750575" cy="3877985"/>
          </a:xfrm>
          <a:prstGeom prst="rect">
            <a:avLst/>
          </a:prstGeom>
          <a:noFill/>
        </p:spPr>
        <p:txBody>
          <a:bodyPr wrap="square" rtlCol="0">
            <a:spAutoFit/>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Sběr dat proběhl v období únor 2020 – říjen 2020. </a:t>
            </a:r>
          </a:p>
          <a:p>
            <a:pPr marL="285750" indent="-285750" algn="just">
              <a:buFont typeface="Arial" panose="020B0604020202020204" pitchFamily="34" charset="0"/>
              <a:buChar char="•"/>
            </a:pPr>
            <a:r>
              <a:rPr lang="cs-CZ" sz="1600" b="0" i="0" u="none" strike="noStrike" baseline="0" dirty="0">
                <a:solidFill>
                  <a:srgbClr val="000000"/>
                </a:solidFill>
                <a:latin typeface="Calibri" panose="020F0502020204030204" pitchFamily="34" charset="0"/>
              </a:rPr>
              <a:t>V rámci výzkumu byly využity dvě metody sběru dat – </a:t>
            </a:r>
            <a:r>
              <a:rPr lang="cs-CZ" sz="1600" b="0" i="0" u="none" strike="noStrike" baseline="0" dirty="0" err="1">
                <a:solidFill>
                  <a:srgbClr val="000000"/>
                </a:solidFill>
                <a:latin typeface="Calibri" panose="020F0502020204030204" pitchFamily="34" charset="0"/>
              </a:rPr>
              <a:t>mystery</a:t>
            </a:r>
            <a:r>
              <a:rPr lang="cs-CZ" sz="1600" b="0" i="0" u="none" strike="noStrike" baseline="0" dirty="0">
                <a:solidFill>
                  <a:srgbClr val="000000"/>
                </a:solidFill>
                <a:latin typeface="Calibri" panose="020F0502020204030204" pitchFamily="34" charset="0"/>
              </a:rPr>
              <a:t> shopping a polostrukturované rozhovory. </a:t>
            </a:r>
          </a:p>
          <a:p>
            <a:pPr algn="just"/>
            <a:endParaRPr lang="cs-CZ" sz="16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cs-CZ" sz="1600" b="0" i="0" u="none" strike="noStrike" baseline="0" dirty="0">
                <a:solidFill>
                  <a:srgbClr val="000000"/>
                </a:solidFill>
                <a:latin typeface="Calibri" panose="020F0502020204030204" pitchFamily="34" charset="0"/>
              </a:rPr>
              <a:t>Celkem proběhlo 30 </a:t>
            </a:r>
            <a:r>
              <a:rPr lang="cs-CZ" sz="1600" b="0" i="0" u="none" strike="noStrike" baseline="0" dirty="0" err="1">
                <a:solidFill>
                  <a:srgbClr val="000000"/>
                </a:solidFill>
                <a:latin typeface="Calibri" panose="020F0502020204030204" pitchFamily="34" charset="0"/>
              </a:rPr>
              <a:t>mystery</a:t>
            </a:r>
            <a:r>
              <a:rPr lang="cs-CZ" sz="1600" b="0" i="0" u="none" strike="noStrike" baseline="0" dirty="0">
                <a:solidFill>
                  <a:srgbClr val="000000"/>
                </a:solidFill>
                <a:latin typeface="Calibri" panose="020F0502020204030204" pitchFamily="34" charset="0"/>
              </a:rPr>
              <a:t> </a:t>
            </a:r>
            <a:r>
              <a:rPr lang="cs-CZ" sz="1600" b="0" i="0" u="none" strike="noStrike" baseline="0" dirty="0" err="1">
                <a:solidFill>
                  <a:srgbClr val="000000"/>
                </a:solidFill>
                <a:latin typeface="Calibri" panose="020F0502020204030204" pitchFamily="34" charset="0"/>
              </a:rPr>
              <a:t>shoppingů</a:t>
            </a:r>
            <a:r>
              <a:rPr lang="cs-CZ" sz="1600" b="0" i="0" u="none" strike="noStrike" baseline="0" dirty="0">
                <a:solidFill>
                  <a:srgbClr val="000000"/>
                </a:solidFill>
                <a:latin typeface="Calibri" panose="020F0502020204030204" pitchFamily="34" charset="0"/>
              </a:rPr>
              <a:t> formou osobního setkání a 60 </a:t>
            </a:r>
            <a:r>
              <a:rPr lang="cs-CZ" sz="1600" b="0" i="0" u="none" strike="noStrike" baseline="0" dirty="0" err="1">
                <a:solidFill>
                  <a:srgbClr val="000000"/>
                </a:solidFill>
                <a:latin typeface="Calibri" panose="020F0502020204030204" pitchFamily="34" charset="0"/>
              </a:rPr>
              <a:t>mystery</a:t>
            </a:r>
            <a:r>
              <a:rPr lang="cs-CZ" sz="1600" b="0" i="0" u="none" strike="noStrike" baseline="0" dirty="0">
                <a:solidFill>
                  <a:srgbClr val="000000"/>
                </a:solidFill>
                <a:latin typeface="Calibri" panose="020F0502020204030204" pitchFamily="34" charset="0"/>
              </a:rPr>
              <a:t> </a:t>
            </a:r>
            <a:r>
              <a:rPr lang="cs-CZ" sz="1600" b="0" i="0" u="none" strike="noStrike" baseline="0" dirty="0" err="1">
                <a:solidFill>
                  <a:srgbClr val="000000"/>
                </a:solidFill>
                <a:latin typeface="Calibri" panose="020F0502020204030204" pitchFamily="34" charset="0"/>
              </a:rPr>
              <a:t>shoppingů</a:t>
            </a:r>
            <a:r>
              <a:rPr lang="cs-CZ" sz="1600" b="0" i="0" u="none" strike="noStrike" baseline="0" dirty="0">
                <a:solidFill>
                  <a:srgbClr val="000000"/>
                </a:solidFill>
                <a:latin typeface="Calibri" panose="020F0502020204030204" pitchFamily="34" charset="0"/>
              </a:rPr>
              <a:t> telefonickou formou u oddlužovacích společností. </a:t>
            </a:r>
          </a:p>
          <a:p>
            <a:pPr algn="just"/>
            <a:endParaRPr lang="cs-CZ" sz="16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cs-CZ" sz="1600" b="0" i="0" u="none" strike="noStrike" baseline="0" dirty="0">
                <a:solidFill>
                  <a:srgbClr val="000000"/>
                </a:solidFill>
                <a:latin typeface="Calibri" panose="020F0502020204030204" pitchFamily="34" charset="0"/>
              </a:rPr>
              <a:t>Seznam společností, ve kterých byl realizován </a:t>
            </a:r>
            <a:r>
              <a:rPr lang="cs-CZ" sz="1600" b="0" i="0" u="none" strike="noStrike" baseline="0" dirty="0" err="1">
                <a:solidFill>
                  <a:srgbClr val="000000"/>
                </a:solidFill>
                <a:latin typeface="Calibri" panose="020F0502020204030204" pitchFamily="34" charset="0"/>
              </a:rPr>
              <a:t>mystery</a:t>
            </a:r>
            <a:r>
              <a:rPr lang="cs-CZ" sz="1600" b="0" i="0" u="none" strike="noStrike" baseline="0" dirty="0">
                <a:solidFill>
                  <a:srgbClr val="000000"/>
                </a:solidFill>
                <a:latin typeface="Calibri" panose="020F0502020204030204" pitchFamily="34" charset="0"/>
              </a:rPr>
              <a:t> shopping je uveden v Příloze č.1 této zprávy. </a:t>
            </a:r>
          </a:p>
          <a:p>
            <a:pPr algn="just"/>
            <a:endParaRPr lang="cs-CZ" sz="1600"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cs-CZ" sz="1600" b="0" i="0" u="none" strike="noStrike" baseline="0" dirty="0">
                <a:solidFill>
                  <a:srgbClr val="000000"/>
                </a:solidFill>
                <a:latin typeface="Calibri" panose="020F0502020204030204" pitchFamily="34" charset="0"/>
              </a:rPr>
              <a:t>Dále bylo realizováno 15 polostrukturovaných rozhovorů s klienty oddlužovacích společností, kterým bylo oddlužení zamítnuto nebo schváleno po novele insolvenčního zákona a 9 rozhovorů s institucionálními aktéry. </a:t>
            </a:r>
          </a:p>
          <a:p>
            <a:pPr algn="just"/>
            <a:endParaRPr lang="cs-CZ"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3768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Limity výzkumu</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2348880"/>
            <a:ext cx="7750575" cy="2585323"/>
          </a:xfrm>
          <a:prstGeom prst="rect">
            <a:avLst/>
          </a:prstGeom>
          <a:noFill/>
        </p:spPr>
        <p:txBody>
          <a:bodyPr wrap="square" rtlCol="0">
            <a:spAutoFit/>
          </a:bodyPr>
          <a:lstStyle/>
          <a:p>
            <a:pPr marL="285750" indent="-285750" algn="l">
              <a:buFont typeface="Arial" panose="020B0604020202020204" pitchFamily="34" charset="0"/>
              <a:buChar char="•"/>
            </a:pPr>
            <a:r>
              <a:rPr lang="cs-CZ" sz="1800" b="1" i="0" u="none" strike="noStrike" baseline="0" dirty="0">
                <a:solidFill>
                  <a:srgbClr val="000000"/>
                </a:solidFill>
                <a:latin typeface="Calibri" panose="020F0502020204030204" pitchFamily="34" charset="0"/>
              </a:rPr>
              <a:t>Neochota soukromých subjektů sdělit podrobnosti po telefonu, </a:t>
            </a:r>
            <a:r>
              <a:rPr lang="cs-CZ" b="1" dirty="0">
                <a:solidFill>
                  <a:srgbClr val="000000"/>
                </a:solidFill>
                <a:latin typeface="Calibri" panose="020F0502020204030204" pitchFamily="34" charset="0"/>
              </a:rPr>
              <a:t> </a:t>
            </a:r>
            <a:r>
              <a:rPr lang="cs-CZ" dirty="0">
                <a:solidFill>
                  <a:srgbClr val="000000"/>
                </a:solidFill>
                <a:latin typeface="Calibri" panose="020F0502020204030204" pitchFamily="34" charset="0"/>
              </a:rPr>
              <a:t>hlavně velké společnosti, obvykle infolinka bez informací a nutnost čekat na kontaktování, nutnost měnit čísla.</a:t>
            </a:r>
          </a:p>
          <a:p>
            <a:pPr algn="l"/>
            <a:endParaRPr lang="cs-CZ" sz="1800" b="1" i="0" u="none" strike="noStrike" baseline="0" dirty="0">
              <a:solidFill>
                <a:srgbClr val="000000"/>
              </a:solidFill>
              <a:latin typeface="Calibri" panose="020F0502020204030204" pitchFamily="34" charset="0"/>
            </a:endParaRPr>
          </a:p>
          <a:p>
            <a:pPr marL="285750" indent="-285750" algn="l">
              <a:buFont typeface="Arial" panose="020B0604020202020204" pitchFamily="34" charset="0"/>
              <a:buChar char="•"/>
            </a:pPr>
            <a:r>
              <a:rPr lang="cs-CZ" b="1" dirty="0">
                <a:solidFill>
                  <a:srgbClr val="000000"/>
                </a:solidFill>
                <a:latin typeface="Calibri" panose="020F0502020204030204" pitchFamily="34" charset="0"/>
              </a:rPr>
              <a:t>Pandemie Covid 19  - </a:t>
            </a:r>
            <a:r>
              <a:rPr lang="cs-CZ" dirty="0">
                <a:solidFill>
                  <a:srgbClr val="000000"/>
                </a:solidFill>
                <a:latin typeface="Calibri" panose="020F0502020204030204" pitchFamily="34" charset="0"/>
              </a:rPr>
              <a:t>nebylo možné realizovat osobní setkání (březen – květen 2020 ).</a:t>
            </a:r>
          </a:p>
          <a:p>
            <a:pPr algn="l"/>
            <a:endParaRPr lang="cs-CZ" dirty="0">
              <a:solidFill>
                <a:srgbClr val="000000"/>
              </a:solidFill>
              <a:latin typeface="Calibri" panose="020F0502020204030204" pitchFamily="34" charset="0"/>
            </a:endParaRPr>
          </a:p>
          <a:p>
            <a:pPr marL="285750" indent="-285750" algn="l">
              <a:buFont typeface="Arial" panose="020B0604020202020204" pitchFamily="34" charset="0"/>
              <a:buChar char="•"/>
            </a:pPr>
            <a:r>
              <a:rPr lang="cs-CZ" sz="1800" b="1" i="0" u="none" strike="noStrike" baseline="0" dirty="0">
                <a:solidFill>
                  <a:srgbClr val="FF0000"/>
                </a:solidFill>
                <a:latin typeface="Calibri" panose="020F0502020204030204" pitchFamily="34" charset="0"/>
              </a:rPr>
              <a:t>Obtížnost získat úplná a smlouvou podložená data </a:t>
            </a:r>
            <a:r>
              <a:rPr lang="cs-CZ" sz="1800" b="1" i="0" u="none" strike="noStrike" baseline="0" dirty="0">
                <a:solidFill>
                  <a:srgbClr val="000000"/>
                </a:solidFill>
                <a:latin typeface="Calibri" panose="020F0502020204030204" pitchFamily="34" charset="0"/>
              </a:rPr>
              <a:t>– </a:t>
            </a:r>
            <a:r>
              <a:rPr lang="cs-CZ" i="0" u="none" strike="noStrike" baseline="0" dirty="0">
                <a:solidFill>
                  <a:srgbClr val="000000"/>
                </a:solidFill>
                <a:latin typeface="Calibri" panose="020F0502020204030204" pitchFamily="34" charset="0"/>
              </a:rPr>
              <a:t>respondenti by museli být skutečnými dlužníci s nemovitostí a ochotou vstoupit do insolvence. </a:t>
            </a:r>
            <a:endParaRPr lang="cs-CZ" sz="180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5846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Výstupy</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2348880"/>
            <a:ext cx="7750575" cy="3416320"/>
          </a:xfrm>
          <a:prstGeom prst="rect">
            <a:avLst/>
          </a:prstGeom>
          <a:noFill/>
        </p:spPr>
        <p:txBody>
          <a:bodyPr wrap="square" rtlCol="0">
            <a:spAutoFit/>
          </a:bodyPr>
          <a:lstStyle/>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prostředí jednání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přiměřená rychlost jednání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přátelské vystupování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srozumitelnost jednání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podané informace, správnost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věcnost odpovědí 		</a:t>
            </a:r>
          </a:p>
          <a:p>
            <a:pPr marL="285750" indent="-285750">
              <a:buFont typeface="Arial" panose="020B0604020202020204" pitchFamily="34" charset="0"/>
              <a:buChar char="•"/>
            </a:pPr>
            <a:r>
              <a:rPr lang="cs-CZ" dirty="0">
                <a:solidFill>
                  <a:srgbClr val="000000"/>
                </a:solidFill>
                <a:latin typeface="Verdana" panose="020B0604030504040204" pitchFamily="34" charset="0"/>
              </a:rPr>
              <a:t>o</a:t>
            </a:r>
            <a:r>
              <a:rPr lang="cs-CZ" sz="1800" b="0" i="0" u="none" strike="noStrike" baseline="0" dirty="0">
                <a:solidFill>
                  <a:srgbClr val="000000"/>
                </a:solidFill>
                <a:latin typeface="Verdana" panose="020B0604030504040204" pitchFamily="34" charset="0"/>
              </a:rPr>
              <a:t>dbornost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poradenský přístup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poskytnutý nadstandard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nabídnutí placených služeb 		</a:t>
            </a:r>
          </a:p>
          <a:p>
            <a:endParaRPr lang="cs-CZ" sz="1800" b="0" i="0" u="none" strike="noStrike" baseline="0" dirty="0">
              <a:solidFill>
                <a:srgbClr val="000000"/>
              </a:solidFill>
              <a:latin typeface="Calibri" panose="020F0502020204030204" pitchFamily="34" charset="0"/>
            </a:endParaRPr>
          </a:p>
          <a:p>
            <a:pPr marL="285750" indent="-285750" algn="l">
              <a:buFont typeface="Arial" panose="020B0604020202020204" pitchFamily="34" charset="0"/>
              <a:buChar char="•"/>
            </a:pPr>
            <a:endParaRPr lang="cs-CZ" sz="180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1826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5141" y="1072601"/>
            <a:ext cx="8454121" cy="432950"/>
          </a:xfrm>
        </p:spPr>
        <p:txBody>
          <a:bodyPr>
            <a:noAutofit/>
          </a:bodyPr>
          <a:lstStyle/>
          <a:p>
            <a:r>
              <a:rPr lang="cs-CZ" sz="3000" dirty="0">
                <a:solidFill>
                  <a:schemeClr val="tx2">
                    <a:lumMod val="60000"/>
                    <a:lumOff val="40000"/>
                  </a:schemeClr>
                </a:solidFill>
                <a:latin typeface="Barlow Condensed Medium" panose="00000606000000000000" pitchFamily="2" charset="-18"/>
              </a:rPr>
              <a:t>Výstupy</a:t>
            </a:r>
          </a:p>
        </p:txBody>
      </p:sp>
      <p:sp>
        <p:nvSpPr>
          <p:cNvPr id="2" name="TextovéPole 1">
            <a:extLst>
              <a:ext uri="{FF2B5EF4-FFF2-40B4-BE49-F238E27FC236}">
                <a16:creationId xmlns:a16="http://schemas.microsoft.com/office/drawing/2014/main" id="{3367829C-675B-44CE-BD6A-153993128FFE}"/>
              </a:ext>
            </a:extLst>
          </p:cNvPr>
          <p:cNvSpPr txBox="1"/>
          <p:nvPr/>
        </p:nvSpPr>
        <p:spPr>
          <a:xfrm>
            <a:off x="539552" y="2348880"/>
            <a:ext cx="7750575" cy="3416320"/>
          </a:xfrm>
          <a:prstGeom prst="rect">
            <a:avLst/>
          </a:prstGeom>
          <a:noFill/>
        </p:spPr>
        <p:txBody>
          <a:bodyPr wrap="square" rtlCol="0">
            <a:spAutoFit/>
          </a:bodyPr>
          <a:lstStyle/>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prostředí jednání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přiměřená rychlost jednání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přátelské vystupování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srozumitelnost jednání 	 	</a:t>
            </a:r>
          </a:p>
          <a:p>
            <a:pPr marL="285750" indent="-285750">
              <a:buFont typeface="Arial" panose="020B0604020202020204" pitchFamily="34" charset="0"/>
              <a:buChar char="•"/>
            </a:pPr>
            <a:r>
              <a:rPr lang="cs-CZ" sz="1800" b="1" i="0" u="none" strike="noStrike" baseline="0" dirty="0">
                <a:solidFill>
                  <a:srgbClr val="000000"/>
                </a:solidFill>
                <a:latin typeface="Verdana" panose="020B0604030504040204" pitchFamily="34" charset="0"/>
              </a:rPr>
              <a:t>podané informace, správnost </a:t>
            </a:r>
            <a:r>
              <a:rPr lang="cs-CZ" sz="1800" b="0" i="0" u="none" strike="noStrike" baseline="0" dirty="0">
                <a:solidFill>
                  <a:srgbClr val="000000"/>
                </a:solidFill>
                <a:latin typeface="Verdana" panose="020B0604030504040204" pitchFamily="34" charset="0"/>
              </a:rPr>
              <a:t>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věcnost odpovědí 		</a:t>
            </a:r>
          </a:p>
          <a:p>
            <a:pPr marL="285750" indent="-285750">
              <a:buFont typeface="Arial" panose="020B0604020202020204" pitchFamily="34" charset="0"/>
              <a:buChar char="•"/>
            </a:pPr>
            <a:r>
              <a:rPr lang="cs-CZ" b="1" dirty="0">
                <a:solidFill>
                  <a:srgbClr val="000000"/>
                </a:solidFill>
                <a:latin typeface="Verdana" panose="020B0604030504040204" pitchFamily="34" charset="0"/>
              </a:rPr>
              <a:t>o</a:t>
            </a:r>
            <a:r>
              <a:rPr lang="cs-CZ" sz="1800" b="1" i="0" u="none" strike="noStrike" baseline="0" dirty="0">
                <a:solidFill>
                  <a:srgbClr val="000000"/>
                </a:solidFill>
                <a:latin typeface="Verdana" panose="020B0604030504040204" pitchFamily="34" charset="0"/>
              </a:rPr>
              <a:t>dbornost</a:t>
            </a:r>
            <a:r>
              <a:rPr lang="cs-CZ" sz="1800" b="0" i="0" u="none" strike="noStrike" baseline="0" dirty="0">
                <a:solidFill>
                  <a:srgbClr val="000000"/>
                </a:solidFill>
                <a:latin typeface="Verdana" panose="020B0604030504040204" pitchFamily="34" charset="0"/>
              </a:rPr>
              <a:t>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poradenský přístup 	 	</a:t>
            </a:r>
          </a:p>
          <a:p>
            <a:pPr marL="285750" indent="-285750">
              <a:buFont typeface="Arial" panose="020B0604020202020204" pitchFamily="34" charset="0"/>
              <a:buChar char="•"/>
            </a:pPr>
            <a:r>
              <a:rPr lang="cs-CZ" sz="1800" b="0" i="0" u="none" strike="noStrike" baseline="0" dirty="0">
                <a:solidFill>
                  <a:srgbClr val="000000"/>
                </a:solidFill>
                <a:latin typeface="Verdana" panose="020B0604030504040204" pitchFamily="34" charset="0"/>
              </a:rPr>
              <a:t>poskytnutý nadstandard 		</a:t>
            </a:r>
          </a:p>
          <a:p>
            <a:pPr marL="285750" indent="-285750">
              <a:buFont typeface="Arial" panose="020B0604020202020204" pitchFamily="34" charset="0"/>
              <a:buChar char="•"/>
            </a:pPr>
            <a:r>
              <a:rPr lang="cs-CZ" sz="1800" b="1" i="0" u="none" strike="noStrike" baseline="0" dirty="0">
                <a:solidFill>
                  <a:srgbClr val="000000"/>
                </a:solidFill>
                <a:latin typeface="Verdana" panose="020B0604030504040204" pitchFamily="34" charset="0"/>
              </a:rPr>
              <a:t>nabídnutí placených služeb </a:t>
            </a:r>
            <a:r>
              <a:rPr lang="cs-CZ" sz="1800" b="0" i="0" u="none" strike="noStrike" baseline="0" dirty="0">
                <a:solidFill>
                  <a:srgbClr val="000000"/>
                </a:solidFill>
                <a:latin typeface="Verdana" panose="020B0604030504040204" pitchFamily="34" charset="0"/>
              </a:rPr>
              <a:t>		</a:t>
            </a:r>
          </a:p>
          <a:p>
            <a:endParaRPr lang="cs-CZ" sz="1800" b="0" i="0" u="none" strike="noStrike" baseline="0" dirty="0">
              <a:solidFill>
                <a:srgbClr val="000000"/>
              </a:solidFill>
              <a:latin typeface="Calibri" panose="020F0502020204030204" pitchFamily="34" charset="0"/>
            </a:endParaRPr>
          </a:p>
          <a:p>
            <a:pPr marL="285750" indent="-285750" algn="l">
              <a:buFont typeface="Arial" panose="020B0604020202020204" pitchFamily="34" charset="0"/>
              <a:buChar char="•"/>
            </a:pPr>
            <a:endParaRPr lang="cs-CZ" sz="180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80023717"/>
      </p:ext>
    </p:extLst>
  </p:cSld>
  <p:clrMapOvr>
    <a:masterClrMapping/>
  </p:clrMapOvr>
</p:sld>
</file>

<file path=ppt/theme/theme1.xml><?xml version="1.0" encoding="utf-8"?>
<a:theme xmlns:a="http://schemas.openxmlformats.org/drawingml/2006/main" name="OPZ varianta 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Z varianta 2">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Z varianta 3">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Úvodní list">
  <a:themeElements>
    <a:clrScheme name="Úvodní list 2">
      <a:dk1>
        <a:srgbClr val="000000"/>
      </a:dk1>
      <a:lt1>
        <a:srgbClr val="FFFFFF"/>
      </a:lt1>
      <a:dk2>
        <a:srgbClr val="000099"/>
      </a:dk2>
      <a:lt2>
        <a:srgbClr val="EEECE1"/>
      </a:lt2>
      <a:accent1>
        <a:srgbClr val="000099"/>
      </a:accent1>
      <a:accent2>
        <a:srgbClr val="00AF3F"/>
      </a:accent2>
      <a:accent3>
        <a:srgbClr val="FFFFFF"/>
      </a:accent3>
      <a:accent4>
        <a:srgbClr val="000000"/>
      </a:accent4>
      <a:accent5>
        <a:srgbClr val="AAAACA"/>
      </a:accent5>
      <a:accent6>
        <a:srgbClr val="009E38"/>
      </a:accent6>
      <a:hlink>
        <a:srgbClr val="00AF3F"/>
      </a:hlink>
      <a:folHlink>
        <a:srgbClr val="86868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10988</TotalTime>
  <Words>2360</Words>
  <Application>Microsoft Office PowerPoint</Application>
  <PresentationFormat>Předvádění na obrazovce (4:3)</PresentationFormat>
  <Paragraphs>210</Paragraphs>
  <Slides>32</Slides>
  <Notes>3</Notes>
  <HiddenSlides>0</HiddenSlides>
  <MMClips>0</MMClips>
  <ScaleCrop>false</ScaleCrop>
  <HeadingPairs>
    <vt:vector size="6" baseType="variant">
      <vt:variant>
        <vt:lpstr>Použitá písma</vt:lpstr>
      </vt:variant>
      <vt:variant>
        <vt:i4>7</vt:i4>
      </vt:variant>
      <vt:variant>
        <vt:lpstr>Motiv</vt:lpstr>
      </vt:variant>
      <vt:variant>
        <vt:i4>4</vt:i4>
      </vt:variant>
      <vt:variant>
        <vt:lpstr>Nadpisy snímků</vt:lpstr>
      </vt:variant>
      <vt:variant>
        <vt:i4>32</vt:i4>
      </vt:variant>
    </vt:vector>
  </HeadingPairs>
  <TitlesOfParts>
    <vt:vector size="43" baseType="lpstr">
      <vt:lpstr>Arial</vt:lpstr>
      <vt:lpstr>Barlow Condensed Medium</vt:lpstr>
      <vt:lpstr>Calibri</vt:lpstr>
      <vt:lpstr>ClearviewADA-Bold</vt:lpstr>
      <vt:lpstr>ClearviewText-Book</vt:lpstr>
      <vt:lpstr>Noto Sans Symbols</vt:lpstr>
      <vt:lpstr>Verdana</vt:lpstr>
      <vt:lpstr>OPZ varianta 1</vt:lpstr>
      <vt:lpstr>OPZ varianta 2</vt:lpstr>
      <vt:lpstr>OPZ varianta 3</vt:lpstr>
      <vt:lpstr>1_Úvodní list</vt:lpstr>
      <vt:lpstr>Dluhové poradny  Dr. Jekyll a Mr. Hyde ?</vt:lpstr>
      <vt:lpstr>Dluhové poradny</vt:lpstr>
      <vt:lpstr>Výzkum oddlužovací praxe 2020</vt:lpstr>
      <vt:lpstr>Respondenti</vt:lpstr>
      <vt:lpstr>Metody sběru dat</vt:lpstr>
      <vt:lpstr>Sběr dat</vt:lpstr>
      <vt:lpstr>Limity výzkumu</vt:lpstr>
      <vt:lpstr>Výstupy</vt:lpstr>
      <vt:lpstr>Výstupy</vt:lpstr>
      <vt:lpstr>Podané informace, správnost</vt:lpstr>
      <vt:lpstr>Odbornost</vt:lpstr>
      <vt:lpstr>Nabídka placených služeb</vt:lpstr>
      <vt:lpstr>Vlastnictví nemovitosti</vt:lpstr>
      <vt:lpstr>Vlastnictví nemovitosti</vt:lpstr>
      <vt:lpstr>Forma úhrady poplatku za návrh</vt:lpstr>
      <vt:lpstr>Praktiky velkých oddlužovaček</vt:lpstr>
      <vt:lpstr>Praktiky velkých oddlužovaček</vt:lpstr>
      <vt:lpstr>Rozhovory - dlužníci</vt:lpstr>
      <vt:lpstr>Rozhovory - dlužníci</vt:lpstr>
      <vt:lpstr>Rozhovory - dlužníci</vt:lpstr>
      <vt:lpstr>Rozhovory - instituce</vt:lpstr>
      <vt:lpstr>Dr. Jekyll a Mr. Hyde ?</vt:lpstr>
      <vt:lpstr>Dr. Jekyll a Mr. Hyde ?</vt:lpstr>
      <vt:lpstr>Navržená opatření</vt:lpstr>
      <vt:lpstr>Navržená opatření ?</vt:lpstr>
      <vt:lpstr>Dr. Jekyll – dobrá dluhová poradna</vt:lpstr>
      <vt:lpstr>Dr. Jekyll – dobrá dluhová poradna</vt:lpstr>
      <vt:lpstr>minimum</vt:lpstr>
      <vt:lpstr>Inspirace dobré praxe</vt:lpstr>
      <vt:lpstr>Inspirace dobré praxe</vt:lpstr>
      <vt:lpstr>Inspirace dobré praxe</vt:lpstr>
      <vt:lpstr>Děkuji za pozornost.</vt:lpstr>
    </vt:vector>
  </TitlesOfParts>
  <Company>Úřad vlády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Neméšová Lucie</dc:creator>
  <cp:lastModifiedBy>Petr Šeda</cp:lastModifiedBy>
  <cp:revision>154</cp:revision>
  <dcterms:created xsi:type="dcterms:W3CDTF">2016-04-15T08:49:58Z</dcterms:created>
  <dcterms:modified xsi:type="dcterms:W3CDTF">2021-09-16T11:43:03Z</dcterms:modified>
</cp:coreProperties>
</file>