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5" r:id="rId8"/>
    <p:sldId id="266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5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A3A7D-23DC-D104-9E77-8553AAD1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E4A1EE-F60A-9BE3-D35F-558538D2A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9CADB1-1360-A5F9-5D63-16D07CBD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27922-351E-BDE2-4DB8-3F3D71ED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0092BB-CACF-0B6D-0FC5-0C5AF7F3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98CAC-1902-5F3C-546D-8E1AA6FF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571ADA-6CEE-876E-58EA-55055C31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F36F47-2520-5D32-18B5-40278E03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696C5-72A9-2CA1-B2B8-CBCA5975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79B1F0-D0AB-6C37-5C10-6EFB4D94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3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E3E46A-86D6-C060-E1C4-85A0EAEE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8B28D3-D4B5-7109-1AB6-9E6F37DF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0F34C8-1459-4CDE-C0D3-66D27FAE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552753-66A7-6AFD-4FEA-68AAEE8B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556A6-0D1E-680A-0902-F9B3C637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0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6CEEA-0894-475A-9221-0B9DBED7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4C4D6-1324-4F2C-1985-F5D33FD9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FC513-6C6E-2507-5CA1-62DA4EDD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A1143-73D0-E17A-01A2-2D491726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1F40E-9C14-F70A-6B40-505A7801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A2EE8-A6FF-19A3-0BB9-75D03C59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E2571-4160-AF44-E2D0-04B6B1AD5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FA10EF-5F4A-3BFD-DE29-7C0DDE93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B723C1-313D-D2B5-599B-A42085E6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08617F-14BF-6546-A108-6151AB7C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33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D0B44-86C3-0AC7-F18A-28505D41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FA257-1AEF-1100-FB6D-93A339771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2EA8B5-476F-7822-A5B6-84FC62165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C6526A-3659-A59F-D8C5-A7D6B6BC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87D185-78F7-CE9A-F75B-E957FA93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00BEED-86FB-A06D-349A-47870BAE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96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EA145-B0E3-6475-D138-C98EC9C2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C0BCA5-5CD9-A787-6E41-E17AED21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88221D-4E3E-938D-18C8-E451AB2B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5D2ED7-615E-2050-C787-43ABCD5E4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DABB59-2BAA-D2EC-A6D6-5DB6D3484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0FF346-651C-A41B-9D76-BE8233FB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EF050F-0064-B05D-EF4A-4BB6492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690F0B-646D-4844-0B67-434BD2AF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7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78E86-D683-8857-83D9-395DEFAD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0660D9-0BA9-597C-9A2F-A9747FDB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D9DF29-62AB-BC09-0E1F-4720427A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D5C107-D802-4548-CB73-1C1270FF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64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13F24D-C287-FE4C-B3A7-33D1C07D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1134E6D-4B65-F462-5A4A-B3262AF6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004B59-5F83-3AA7-09AD-A5EE4310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1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2FEB1-2204-8FBC-05C9-9E10CDAE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D63B4E-568F-D1AE-A82A-C60364B9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114124-32BF-4EC9-B71F-20DCB86D6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E2BAE6-DF07-592F-E73C-1B45252C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E4E06A-10FC-4A02-738B-8E25E53A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4915DD-EA36-276D-DBF9-6B51C75F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1852E-8E37-FA0D-A40B-6285719D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F493B8-0D89-E747-3EC2-283AD156D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D94877-4C65-7820-F36B-23C6C332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82C7F-F84B-B9A6-92B2-3091D126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B8DE5A-304B-0ED1-A372-59055B76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1B3621-6C72-72B3-1AB2-8740B835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65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C05B74-B428-A5EE-9CDC-4A9824FA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5D3B0D-EA17-A8F7-53DA-DBFA21C7A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423B30-B50C-EB19-87C2-AF5BFE415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E1C8-DCA6-45A0-AC99-80B72D574595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F2EC27-50FA-D49E-1CC8-982410FD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9261AD-E953-2B01-4E98-23428DB86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0F20-95E1-4406-AADF-05BBF4E56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ko.justice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ko.justice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ainsolvenci.cz/" TargetMode="External"/><Relationship Id="rId2" Type="http://schemas.openxmlformats.org/officeDocument/2006/relationships/hyperlink" Target="http://www.mapaexekuc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konyprolidi.cz/" TargetMode="External"/><Relationship Id="rId5" Type="http://schemas.openxmlformats.org/officeDocument/2006/relationships/hyperlink" Target="http://www.justice.cz/" TargetMode="External"/><Relationship Id="rId4" Type="http://schemas.openxmlformats.org/officeDocument/2006/relationships/hyperlink" Target="https://www.epravo.cz/top/clanky/soudni-exekutori-a-legislativni-proces-v-ceske-republice-1095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paexekuc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paexekuc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B4FB0-0A11-0F4E-3E66-9502D30B4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Dluhové poradenství v kontextu poskytování sociálních služeb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A09DD3-26B8-472A-9CE1-D0F84D54E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 Šeda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974A73-6C69-6B2E-0AC7-587C7251F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exekucí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EFE62A3-3F5F-EA46-E2C0-EEA01607E8BB}"/>
              </a:ext>
            </a:extLst>
          </p:cNvPr>
          <p:cNvSpPr txBox="1"/>
          <p:nvPr/>
        </p:nvSpPr>
        <p:spPr>
          <a:xfrm>
            <a:off x="802096" y="1808603"/>
            <a:ext cx="2821373" cy="294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>
                <a:cs typeface="Gotham Book" pitchFamily="50" charset="0"/>
              </a:rPr>
              <a:t>     OBJEKTIVNÍ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ztráta zaměstnání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rozchod, rozvod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nemoc nebo smrt blízkého příbuzného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neplacení výživného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nehoda, úraz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nenadálý výdaj</a:t>
            </a:r>
          </a:p>
          <a:p>
            <a:pPr marL="257175" indent="-2571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cs typeface="Gotham Book" pitchFamily="50" charset="0"/>
              </a:rPr>
              <a:t>neúspěšné podnikání</a:t>
            </a:r>
          </a:p>
          <a:p>
            <a:endParaRPr lang="cs-CZ" sz="135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8ECA530-6CAE-DB2F-EF27-DF2861BD4FF5}"/>
              </a:ext>
            </a:extLst>
          </p:cNvPr>
          <p:cNvSpPr txBox="1"/>
          <p:nvPr/>
        </p:nvSpPr>
        <p:spPr>
          <a:xfrm>
            <a:off x="3828159" y="1808603"/>
            <a:ext cx="3431157" cy="2519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cs-CZ" sz="1400" b="1" dirty="0">
                <a:latin typeface="Gotham Book" pitchFamily="50" charset="0"/>
                <a:cs typeface="Gotham Book" pitchFamily="50" charset="0"/>
              </a:rPr>
              <a:t>„PŘEKVAPENÍ“</a:t>
            </a:r>
          </a:p>
          <a:p>
            <a:endParaRPr lang="cs-CZ" sz="600" dirty="0">
              <a:latin typeface="Gotham Book" pitchFamily="50" charset="0"/>
              <a:cs typeface="Gotham Book" pitchFamily="50" charset="0"/>
            </a:endParaRP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zadlužení manžela / manželky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dědictví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dětské exekuce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ručení za úvěr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nedoručení pošty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skryté sankce / smluvní podmínky</a:t>
            </a:r>
          </a:p>
          <a:p>
            <a:pPr marL="243000" indent="-2430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mobiliární exekuce za jiného </a:t>
            </a:r>
            <a:r>
              <a:rPr lang="cs-CZ" sz="1800" dirty="0">
                <a:solidFill>
                  <a:schemeClr val="bg1"/>
                </a:solidFill>
              </a:rPr>
              <a:t>dlužníka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EDC53B-E9F0-8B19-EE6A-926751BFC5E4}"/>
              </a:ext>
            </a:extLst>
          </p:cNvPr>
          <p:cNvSpPr txBox="1"/>
          <p:nvPr/>
        </p:nvSpPr>
        <p:spPr>
          <a:xfrm>
            <a:off x="7464006" y="1690688"/>
            <a:ext cx="2318349" cy="256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/>
              <a:t>DALŠÍ PŘÍČINY</a:t>
            </a:r>
          </a:p>
          <a:p>
            <a:endParaRPr lang="cs-CZ" sz="1400" b="1" dirty="0"/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nevýhodná / zbytečná půjčka</a:t>
            </a:r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ručení</a:t>
            </a:r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pokuty MHD / Policie</a:t>
            </a:r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závislosti</a:t>
            </a:r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kriminální chování</a:t>
            </a:r>
          </a:p>
          <a:p>
            <a:pPr marL="243000" indent="-214313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neplacení výživného</a:t>
            </a:r>
          </a:p>
        </p:txBody>
      </p:sp>
    </p:spTree>
    <p:extLst>
      <p:ext uri="{BB962C8B-B14F-4D97-AF65-F5344CB8AC3E}">
        <p14:creationId xmlns:p14="http://schemas.microsoft.com/office/powerpoint/2010/main" val="23650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Milníky v dluhové oblasti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A8D80E-774F-DAD4-8A93-6BF827D083A8}"/>
              </a:ext>
            </a:extLst>
          </p:cNvPr>
          <p:cNvSpPr txBox="1"/>
          <p:nvPr/>
        </p:nvSpPr>
        <p:spPr>
          <a:xfrm>
            <a:off x="966158" y="1785667"/>
            <a:ext cx="9980763" cy="383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Vznik soudních exekutorů 2001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Insolvenční zákon 2006 (182/2006 Sb.)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Neplatné rozhodčí doložky 2011 (dosud ale běží exekuce na jejich základě)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Zákon o spotřebitelském úvěru 2016 (</a:t>
            </a:r>
            <a:r>
              <a:rPr lang="cs-CZ" sz="2800"/>
              <a:t>nebankovní poskytovatelé)</a:t>
            </a:r>
            <a:endParaRPr lang="cs-CZ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Postupné snižování nákladů exekuce (náklad exekutoru, advokáta) od roku 2014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574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E8FA0B05-6F89-22F0-6C32-024B6C65E15A}"/>
              </a:ext>
            </a:extLst>
          </p:cNvPr>
          <p:cNvSpPr/>
          <p:nvPr/>
        </p:nvSpPr>
        <p:spPr>
          <a:xfrm>
            <a:off x="3537098" y="4293493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69BD88D-EDF9-5192-3439-6D54230CD8B3}"/>
              </a:ext>
            </a:extLst>
          </p:cNvPr>
          <p:cNvSpPr/>
          <p:nvPr/>
        </p:nvSpPr>
        <p:spPr>
          <a:xfrm>
            <a:off x="6096000" y="2917671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47F5B91-9221-891E-9A41-39B19D7DB1C5}"/>
              </a:ext>
            </a:extLst>
          </p:cNvPr>
          <p:cNvSpPr/>
          <p:nvPr/>
        </p:nvSpPr>
        <p:spPr>
          <a:xfrm>
            <a:off x="879894" y="1880558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49" y="313366"/>
            <a:ext cx="6183702" cy="1325563"/>
          </a:xfrm>
        </p:spPr>
        <p:txBody>
          <a:bodyPr/>
          <a:lstStyle/>
          <a:p>
            <a:r>
              <a:rPr lang="cs-CZ" dirty="0"/>
              <a:t>Dluhové poradenství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A8D80E-774F-DAD4-8A93-6BF827D083A8}"/>
              </a:ext>
            </a:extLst>
          </p:cNvPr>
          <p:cNvSpPr txBox="1"/>
          <p:nvPr/>
        </p:nvSpPr>
        <p:spPr>
          <a:xfrm>
            <a:off x="948907" y="2018581"/>
            <a:ext cx="4485736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Základní dluhové poradenství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CD0DF05-2B68-2BF0-F652-888FA40DAFA2}"/>
              </a:ext>
            </a:extLst>
          </p:cNvPr>
          <p:cNvSpPr txBox="1"/>
          <p:nvPr/>
        </p:nvSpPr>
        <p:spPr>
          <a:xfrm>
            <a:off x="6395050" y="3004848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Odborná dluhová poradna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540828-F127-EAD6-8E2A-63440918A68B}"/>
              </a:ext>
            </a:extLst>
          </p:cNvPr>
          <p:cNvSpPr txBox="1"/>
          <p:nvPr/>
        </p:nvSpPr>
        <p:spPr>
          <a:xfrm>
            <a:off x="4149305" y="4354492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Akreditovaná osoba</a:t>
            </a:r>
          </a:p>
        </p:txBody>
      </p:sp>
    </p:spTree>
    <p:extLst>
      <p:ext uri="{BB962C8B-B14F-4D97-AF65-F5344CB8AC3E}">
        <p14:creationId xmlns:p14="http://schemas.microsoft.com/office/powerpoint/2010/main" val="380621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47F5B91-9221-891E-9A41-39B19D7DB1C5}"/>
              </a:ext>
            </a:extLst>
          </p:cNvPr>
          <p:cNvSpPr/>
          <p:nvPr/>
        </p:nvSpPr>
        <p:spPr>
          <a:xfrm>
            <a:off x="879894" y="1880558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49" y="313366"/>
            <a:ext cx="6183702" cy="1325563"/>
          </a:xfrm>
        </p:spPr>
        <p:txBody>
          <a:bodyPr/>
          <a:lstStyle/>
          <a:p>
            <a:r>
              <a:rPr lang="cs-CZ" dirty="0"/>
              <a:t>Dluhové poradenství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A8D80E-774F-DAD4-8A93-6BF827D083A8}"/>
              </a:ext>
            </a:extLst>
          </p:cNvPr>
          <p:cNvSpPr txBox="1"/>
          <p:nvPr/>
        </p:nvSpPr>
        <p:spPr>
          <a:xfrm>
            <a:off x="948907" y="2018581"/>
            <a:ext cx="4485736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Základní dluhové poradenství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2268747" y="3014751"/>
            <a:ext cx="7427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rámci odborného sociálního poradenství či základního 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Není specializovaná odborná dluhová poradna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 s předluženými osobami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Jakýkoliv typ služby, kde se CS vyskytuje – ambulantní, pobytová, terénní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znalosti o problematice, různá kvalita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Záleží na odborné znalosti a osobním založení pracovníka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highlight>
                  <a:srgbClr val="FFFF00"/>
                </a:highlight>
              </a:rPr>
              <a:t>Důležité je znát HRANICE svých znalostí, možností a ODESLAT klienta včas směrem k 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B819DC6E-4C55-F5B9-CCDB-708230BCA5A9}"/>
              </a:ext>
            </a:extLst>
          </p:cNvPr>
          <p:cNvSpPr/>
          <p:nvPr/>
        </p:nvSpPr>
        <p:spPr>
          <a:xfrm>
            <a:off x="5192327" y="521495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D47F5B91-9221-891E-9A41-39B19D7DB1C5}"/>
              </a:ext>
            </a:extLst>
          </p:cNvPr>
          <p:cNvSpPr/>
          <p:nvPr/>
        </p:nvSpPr>
        <p:spPr>
          <a:xfrm>
            <a:off x="879894" y="1880558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49" y="313366"/>
            <a:ext cx="6183702" cy="1325563"/>
          </a:xfrm>
        </p:spPr>
        <p:txBody>
          <a:bodyPr/>
          <a:lstStyle/>
          <a:p>
            <a:r>
              <a:rPr lang="cs-CZ" dirty="0"/>
              <a:t>Dluhové poradenství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A8D80E-774F-DAD4-8A93-6BF827D083A8}"/>
              </a:ext>
            </a:extLst>
          </p:cNvPr>
          <p:cNvSpPr txBox="1"/>
          <p:nvPr/>
        </p:nvSpPr>
        <p:spPr>
          <a:xfrm>
            <a:off x="948907" y="2018581"/>
            <a:ext cx="4485736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Základní dluhové poradenství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3059668"/>
            <a:ext cx="7427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Možnosti služby/pracovníka – vždy s ohledem na typ služby, CS, vztah s klientem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Práce s motivací klienta (s ohledem na životní situaci klienta)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Edukace základních informací o možných způsobech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zmapování portfolia dluhů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vhodnosti předat do odborné dluhové poradny/akreditované poradně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02BF06C2-E194-BACE-B72F-857747C289FB}"/>
              </a:ext>
            </a:extLst>
          </p:cNvPr>
          <p:cNvSpPr/>
          <p:nvPr/>
        </p:nvSpPr>
        <p:spPr>
          <a:xfrm>
            <a:off x="5192327" y="521495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9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49" y="313366"/>
            <a:ext cx="6183702" cy="1325563"/>
          </a:xfrm>
        </p:spPr>
        <p:txBody>
          <a:bodyPr/>
          <a:lstStyle/>
          <a:p>
            <a:r>
              <a:rPr lang="cs-CZ" dirty="0"/>
              <a:t>Dluhové poradenství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2683165"/>
            <a:ext cx="7427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Odborné sociální poradenství v oblasti dluhů / i mimo sociální služby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Vysoce kvalifikovaní dluhoví poradci – stálé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 dispozici často právník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Ideálně (spolu)pracující s terénní službou (zvláště v sociálně vyloučených lokalitách)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Důležitá je depistáž, vhodné prostory, dostupnost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současně akreditovaná osoba – sepis insolvenčních návrhů.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Obvyklé 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02BF06C2-E194-BACE-B72F-857747C289FB}"/>
              </a:ext>
            </a:extLst>
          </p:cNvPr>
          <p:cNvSpPr/>
          <p:nvPr/>
        </p:nvSpPr>
        <p:spPr>
          <a:xfrm>
            <a:off x="3876139" y="48008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65AFFC3-5B3D-A252-392D-C5971B52441F}"/>
              </a:ext>
            </a:extLst>
          </p:cNvPr>
          <p:cNvSpPr/>
          <p:nvPr/>
        </p:nvSpPr>
        <p:spPr>
          <a:xfrm>
            <a:off x="1265208" y="1690246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DADF03-9828-6C4A-CB53-BE91FBD659B7}"/>
              </a:ext>
            </a:extLst>
          </p:cNvPr>
          <p:cNvSpPr txBox="1"/>
          <p:nvPr/>
        </p:nvSpPr>
        <p:spPr>
          <a:xfrm>
            <a:off x="1564258" y="1777423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Odborná dluhová poradna</a:t>
            </a:r>
          </a:p>
        </p:txBody>
      </p:sp>
    </p:spTree>
    <p:extLst>
      <p:ext uri="{BB962C8B-B14F-4D97-AF65-F5344CB8AC3E}">
        <p14:creationId xmlns:p14="http://schemas.microsoft.com/office/powerpoint/2010/main" val="284018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560717" y="939495"/>
            <a:ext cx="4632386" cy="44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zpracování a podávání insolvenčních návrhů/podání návrhů na oddlužení,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mapování dluhů, sestavení rodinných rozpočtů,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aktivity vedoucí k řešení exekucí (zastavování exekucí atd.),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aktivity podporující mimosoudní způsob řešení konfliktů,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aktivity směřujících k hájení práv klientů v rámci soudního řešení jejich sporů, zejména podpora během nalézacího řízení, sepisování vyjádření k soudu, podávání opravných prostředků proti platebnímu rozkazu a rozsudku, pomoc s podáním žaloby na vydání bezdůvodného obohacení (po zastavení protiprávních exekucí) apod.,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rozvoj terénního dluhového poradenství (pouze sociální služba – odborné sociální poradenství),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zvyšování kompetencí cílové skupiny v oblasti práce s dluhy, a to formou individuální přímé práce s cílovou skupinou, individuální modelace života s dluhy a bez dluhů (příprava pro život v jasných podmínkách hospodaření bez dluhů).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65AFFC3-5B3D-A252-392D-C5971B52441F}"/>
              </a:ext>
            </a:extLst>
          </p:cNvPr>
          <p:cNvSpPr/>
          <p:nvPr/>
        </p:nvSpPr>
        <p:spPr>
          <a:xfrm>
            <a:off x="747623" y="137306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DADF03-9828-6C4A-CB53-BE91FBD659B7}"/>
              </a:ext>
            </a:extLst>
          </p:cNvPr>
          <p:cNvSpPr txBox="1"/>
          <p:nvPr/>
        </p:nvSpPr>
        <p:spPr>
          <a:xfrm>
            <a:off x="1046673" y="224483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Odborná dluhová poradna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BDE9AC-6D7D-59EE-31F2-D2E5453F3868}"/>
              </a:ext>
            </a:extLst>
          </p:cNvPr>
          <p:cNvSpPr txBox="1"/>
          <p:nvPr/>
        </p:nvSpPr>
        <p:spPr>
          <a:xfrm>
            <a:off x="5612921" y="939495"/>
            <a:ext cx="4632386" cy="483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snižování specifických dluhů např. v souvislosti s trestnou činností, neuhrazené pokuty, dluhy na nájemném a podobně,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podporu osob v průběhu procesu oddlužení, které budou mimo jiné působit preventivně proti možnému zrušení oddlužení ze strany soudu,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spolupráci partnerů na místní úrovni, spolupráce představitelů obce s nestátními neziskovými organizacemi, vytvoření pravidel a strategie přístupu k řešení zadluženosti na úrovni obce, včetně implementace nových nástrojů zaměřených na předcházení nárůstu pohledávek obce a jejich efektivnější správy,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prevenci ztráty zaměstnání z důvodů předlužení, podpora pracovníků s exekucemi a odbourávání specifických bariér v přirozeném prostředí klienta, např. individuální dluhové poradenství v zaměstnání, podpora v jednání se zaměstnavatelem atd,</a:t>
            </a:r>
            <a:endParaRPr lang="cs-CZ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obnovu narušené (v souvislosti s dluhy) životní stability (např. krizová intervence), obnovu narušených (v souvislosti s dluhy) partnerských či mezilidských vztahů (pouze sociální služba - odborné sociální poradenství), 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1254962"/>
            <a:ext cx="8393502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/>
              <a:t>Insolvenční návrh od 1.7.2017 může sepsat a podat:</a:t>
            </a:r>
          </a:p>
          <a:p>
            <a:pPr algn="just">
              <a:spcAft>
                <a:spcPts val="195"/>
              </a:spcAft>
            </a:pPr>
            <a:r>
              <a:rPr lang="cs-CZ" sz="18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(a) dlužník – fyzická osoba, pokud má právnické nebo ekonomické vzdělání v magisterském studijním programu nebo pokud vykonal zkoušku insolvenčního správce;</a:t>
            </a:r>
            <a:endParaRPr lang="cs-CZ" sz="2800" b="0" i="0" dirty="0">
              <a:solidFill>
                <a:srgbClr val="51515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195"/>
              </a:spcAft>
            </a:pPr>
            <a:r>
              <a:rPr lang="cs-CZ" sz="18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(b) dlužník – právnická osoba, pokud za ni jedná osoba uvedená v § 21 občanského soudního řádu (statutár atd.), která má právnické nebo ekonomické vzdělání v magisterském studijním programu nebo vykonala zkoušku insolvenčního správce;</a:t>
            </a:r>
            <a:endParaRPr lang="cs-CZ" sz="2800" b="0" i="0" dirty="0">
              <a:solidFill>
                <a:srgbClr val="51515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195"/>
              </a:spcAft>
            </a:pPr>
            <a:r>
              <a:rPr lang="cs-CZ" sz="18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(c) za dlužníka akreditovaná osoba, tedy právnická osoba, které byla rozhodnutím Ministerstva spravedlnosti udělena akreditace pro poskytování služeb v oblasti oddlužení;</a:t>
            </a:r>
            <a:endParaRPr lang="cs-CZ" sz="2800" b="0" i="0" dirty="0">
              <a:solidFill>
                <a:srgbClr val="515151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195"/>
              </a:spcAft>
            </a:pPr>
            <a:r>
              <a:rPr lang="cs-CZ" sz="18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(d) za dlužníka advokát, notář, soudní exekutor nebo insolvenční správce;</a:t>
            </a:r>
            <a:endParaRPr lang="cs-CZ" sz="2800" b="0" i="0" dirty="0">
              <a:solidFill>
                <a:srgbClr val="51515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800" b="1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CF00409-7E74-7405-FB0F-2F82955588BD}"/>
              </a:ext>
            </a:extLst>
          </p:cNvPr>
          <p:cNvSpPr/>
          <p:nvPr/>
        </p:nvSpPr>
        <p:spPr>
          <a:xfrm>
            <a:off x="1992969" y="204572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2A455B-3CE8-C817-E442-0A640655DEE5}"/>
              </a:ext>
            </a:extLst>
          </p:cNvPr>
          <p:cNvSpPr txBox="1"/>
          <p:nvPr/>
        </p:nvSpPr>
        <p:spPr>
          <a:xfrm>
            <a:off x="2605176" y="265571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Akreditovaná osoba</a:t>
            </a:r>
          </a:p>
        </p:txBody>
      </p:sp>
    </p:spTree>
    <p:extLst>
      <p:ext uri="{BB962C8B-B14F-4D97-AF65-F5344CB8AC3E}">
        <p14:creationId xmlns:p14="http://schemas.microsoft.com/office/powerpoint/2010/main" val="420000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1254962"/>
            <a:ext cx="83935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od 1. 7. 2017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15151"/>
                </a:solidFill>
                <a:latin typeface="Arial" panose="020B0604020202020204" pitchFamily="34" charset="0"/>
              </a:rPr>
              <a:t>Reakce na komerční oddlužovací poradny, cena za oddlužení v řádech i desetitisíců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15151"/>
                </a:solidFill>
                <a:latin typeface="Arial" panose="020B0604020202020204" pitchFamily="34" charset="0"/>
              </a:rPr>
              <a:t>Akreditaci uděluje </a:t>
            </a:r>
            <a:r>
              <a:rPr lang="cs-CZ" sz="2800" dirty="0" err="1">
                <a:solidFill>
                  <a:srgbClr val="515151"/>
                </a:solidFill>
                <a:latin typeface="Arial" panose="020B0604020202020204" pitchFamily="34" charset="0"/>
              </a:rPr>
              <a:t>MSp</a:t>
            </a:r>
            <a:endParaRPr lang="cs-CZ" sz="2800" dirty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15151"/>
                </a:solidFill>
                <a:latin typeface="Arial" panose="020B0604020202020204" pitchFamily="34" charset="0"/>
              </a:rPr>
              <a:t>Seznam akreditovaných osob na stránkách </a:t>
            </a:r>
            <a:r>
              <a:rPr lang="cs-CZ" sz="2800" dirty="0">
                <a:solidFill>
                  <a:srgbClr val="515151"/>
                </a:solidFill>
                <a:latin typeface="Arial" panose="020B0604020202020204" pitchFamily="34" charset="0"/>
                <a:hlinkClick r:id="rId3"/>
              </a:rPr>
              <a:t>https://sako.justice.cz/</a:t>
            </a:r>
            <a:endParaRPr lang="cs-CZ" sz="2800" dirty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515151"/>
                </a:solidFill>
                <a:latin typeface="Arial" panose="020B0604020202020204" pitchFamily="34" charset="0"/>
              </a:rPr>
              <a:t>Akreditaci získali i ty komerční oddlužovací poradny.  </a:t>
            </a:r>
            <a:endParaRPr lang="cs-CZ" sz="2800" b="1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CF00409-7E74-7405-FB0F-2F82955588BD}"/>
              </a:ext>
            </a:extLst>
          </p:cNvPr>
          <p:cNvSpPr/>
          <p:nvPr/>
        </p:nvSpPr>
        <p:spPr>
          <a:xfrm>
            <a:off x="1992969" y="204572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2A455B-3CE8-C817-E442-0A640655DEE5}"/>
              </a:ext>
            </a:extLst>
          </p:cNvPr>
          <p:cNvSpPr txBox="1"/>
          <p:nvPr/>
        </p:nvSpPr>
        <p:spPr>
          <a:xfrm>
            <a:off x="2605176" y="265571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Akreditovaná osoba</a:t>
            </a:r>
          </a:p>
        </p:txBody>
      </p:sp>
    </p:spTree>
    <p:extLst>
      <p:ext uri="{BB962C8B-B14F-4D97-AF65-F5344CB8AC3E}">
        <p14:creationId xmlns:p14="http://schemas.microsoft.com/office/powerpoint/2010/main" val="146845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1254962"/>
            <a:ext cx="83935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od 1. 7. 2017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515151"/>
                </a:solidFill>
                <a:latin typeface="Arial" panose="020B0604020202020204" pitchFamily="34" charset="0"/>
              </a:rPr>
              <a:t>Reakce na komerční oddlužovací poradny, cena za oddlužení v řádech desetitisíců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515151"/>
                </a:solidFill>
                <a:latin typeface="Arial" panose="020B0604020202020204" pitchFamily="34" charset="0"/>
              </a:rPr>
              <a:t>Akreditaci uděluje </a:t>
            </a:r>
            <a:r>
              <a:rPr lang="cs-CZ" sz="2400" dirty="0" err="1">
                <a:solidFill>
                  <a:srgbClr val="515151"/>
                </a:solidFill>
                <a:latin typeface="Arial" panose="020B0604020202020204" pitchFamily="34" charset="0"/>
              </a:rPr>
              <a:t>MSp</a:t>
            </a:r>
            <a:r>
              <a:rPr lang="cs-CZ" sz="2400" dirty="0">
                <a:solidFill>
                  <a:srgbClr val="515151"/>
                </a:solidFill>
                <a:latin typeface="Arial" panose="020B0604020202020204" pitchFamily="34" charset="0"/>
              </a:rPr>
              <a:t>, seznam akreditovaných osob na stránkách </a:t>
            </a:r>
            <a:r>
              <a:rPr lang="cs-CZ" sz="2400" dirty="0">
                <a:solidFill>
                  <a:srgbClr val="515151"/>
                </a:solidFill>
                <a:latin typeface="Arial" panose="020B0604020202020204" pitchFamily="34" charset="0"/>
                <a:hlinkClick r:id="rId3"/>
              </a:rPr>
              <a:t>https://sako.justice.cz/</a:t>
            </a:r>
            <a:endParaRPr lang="cs-CZ" sz="2400" dirty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515151"/>
                </a:solidFill>
                <a:latin typeface="Arial" panose="020B0604020202020204" pitchFamily="34" charset="0"/>
              </a:rPr>
              <a:t>Akreditaci získali i ty komerční oddlužovací poradny.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515151"/>
                </a:solidFill>
                <a:latin typeface="Arial" panose="020B0604020202020204" pitchFamily="34" charset="0"/>
              </a:rPr>
              <a:t>Cena za sepis max 4000 Kč bez DPH (6000 při návrhu na manžele). Ne akreditovaná osoba.</a:t>
            </a:r>
            <a:endParaRPr lang="cs-CZ" sz="2400" b="1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CF00409-7E74-7405-FB0F-2F82955588BD}"/>
              </a:ext>
            </a:extLst>
          </p:cNvPr>
          <p:cNvSpPr/>
          <p:nvPr/>
        </p:nvSpPr>
        <p:spPr>
          <a:xfrm>
            <a:off x="1992969" y="204572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2A455B-3CE8-C817-E442-0A640655DEE5}"/>
              </a:ext>
            </a:extLst>
          </p:cNvPr>
          <p:cNvSpPr txBox="1"/>
          <p:nvPr/>
        </p:nvSpPr>
        <p:spPr>
          <a:xfrm>
            <a:off x="2605176" y="265571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Akreditovaná osoba</a:t>
            </a:r>
          </a:p>
        </p:txBody>
      </p:sp>
    </p:spTree>
    <p:extLst>
      <p:ext uri="{BB962C8B-B14F-4D97-AF65-F5344CB8AC3E}">
        <p14:creationId xmlns:p14="http://schemas.microsoft.com/office/powerpoint/2010/main" val="109965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4D653-6CAA-C6BD-3ECD-C00AB6C4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841"/>
            <a:ext cx="10515600" cy="1325563"/>
          </a:xfrm>
        </p:spPr>
        <p:txBody>
          <a:bodyPr/>
          <a:lstStyle/>
          <a:p>
            <a:r>
              <a:rPr lang="cs-CZ" dirty="0"/>
              <a:t>Struktura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A8866-4E31-7A08-CCFC-55CFAA43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82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1)	</a:t>
            </a:r>
            <a:r>
              <a:rPr lang="cs-CZ" sz="2400" dirty="0"/>
              <a:t>Etablování dluhového poradenství v ČR</a:t>
            </a:r>
          </a:p>
          <a:p>
            <a:r>
              <a:rPr lang="cs-CZ" sz="2400" dirty="0"/>
              <a:t>2)	Legislativní ukotvení DP v rámci sociální práce + související legislativa </a:t>
            </a:r>
          </a:p>
          <a:p>
            <a:r>
              <a:rPr lang="cs-CZ" sz="2400" dirty="0"/>
              <a:t>3)	Fáze dluhu a možnosti spolupráce s klientem v jeho jednotlivých částech</a:t>
            </a:r>
          </a:p>
          <a:p>
            <a:r>
              <a:rPr lang="cs-CZ" sz="2400" dirty="0"/>
              <a:t>4)	Exekuce – výkony rozhodnutí, kompetence exekutorských vykonavatelů – 	možnosti obrany</a:t>
            </a:r>
          </a:p>
          <a:p>
            <a:r>
              <a:rPr lang="cs-CZ" sz="2400" dirty="0"/>
              <a:t>5)	Insolvence – možnosti sociálních pracovníků vzhledem k aktuální legislativě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DCD098-BA50-F5AD-BD86-1C5FB7093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061243-C279-C47E-75D0-87E6B74994C7}"/>
              </a:ext>
            </a:extLst>
          </p:cNvPr>
          <p:cNvSpPr txBox="1"/>
          <p:nvPr/>
        </p:nvSpPr>
        <p:spPr>
          <a:xfrm>
            <a:off x="1889185" y="1608645"/>
            <a:ext cx="89283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Lobbing, legislativní návrhy, připomínkovací řízení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Návrhy opatření stát/kraj/obec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Odborná podpora přímých pracovníků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Odborná podpora ostatních pracovníků (MPSV, MMR, MF)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Působení na odbornou i laickou veřejnost (media)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400" b="1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CF00409-7E74-7405-FB0F-2F82955588BD}"/>
              </a:ext>
            </a:extLst>
          </p:cNvPr>
          <p:cNvSpPr/>
          <p:nvPr/>
        </p:nvSpPr>
        <p:spPr>
          <a:xfrm>
            <a:off x="1992969" y="204572"/>
            <a:ext cx="4554749" cy="6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2A455B-3CE8-C817-E442-0A640655DEE5}"/>
              </a:ext>
            </a:extLst>
          </p:cNvPr>
          <p:cNvSpPr txBox="1"/>
          <p:nvPr/>
        </p:nvSpPr>
        <p:spPr>
          <a:xfrm>
            <a:off x="2130723" y="291749"/>
            <a:ext cx="472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Makro sociální práce - dluhy</a:t>
            </a:r>
          </a:p>
        </p:txBody>
      </p:sp>
    </p:spTree>
    <p:extLst>
      <p:ext uri="{BB962C8B-B14F-4D97-AF65-F5344CB8AC3E}">
        <p14:creationId xmlns:p14="http://schemas.microsoft.com/office/powerpoint/2010/main" val="416687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DFBAD-0DF5-7F84-4342-082DF66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984CE-C74E-E0E2-BEF8-22788CB0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www.mapaexekuci.cz</a:t>
            </a:r>
            <a:endParaRPr lang="cs-CZ" dirty="0"/>
          </a:p>
          <a:p>
            <a:r>
              <a:rPr lang="cs-CZ" dirty="0">
                <a:hlinkClick r:id="rId3"/>
              </a:rPr>
              <a:t>www.mapainsolvenci.cz</a:t>
            </a:r>
            <a:endParaRPr lang="cs-CZ" dirty="0"/>
          </a:p>
          <a:p>
            <a:r>
              <a:rPr lang="cs-CZ" dirty="0"/>
              <a:t>https://statistiky.ekcr.info/o-projektu</a:t>
            </a:r>
          </a:p>
          <a:p>
            <a:r>
              <a:rPr lang="cs-CZ" dirty="0">
                <a:hlinkClick r:id="rId4"/>
              </a:rPr>
              <a:t>https://www.epravo.cz/top/clanky/soudni-exekutori-a-legislativni-proces-v-ceske-republice-10951.html</a:t>
            </a:r>
            <a:endParaRPr lang="cs-CZ" dirty="0"/>
          </a:p>
          <a:p>
            <a:r>
              <a:rPr lang="cs-CZ" dirty="0">
                <a:hlinkClick r:id="rId5"/>
              </a:rPr>
              <a:t>www.justice.cz</a:t>
            </a:r>
            <a:endParaRPr lang="cs-CZ" dirty="0"/>
          </a:p>
          <a:p>
            <a:r>
              <a:rPr lang="cs-CZ" dirty="0">
                <a:hlinkClick r:id="rId6"/>
              </a:rPr>
              <a:t>www.zakonyprolidi.cz</a:t>
            </a:r>
            <a:endParaRPr lang="cs-CZ" dirty="0"/>
          </a:p>
          <a:p>
            <a:r>
              <a:rPr lang="cs-CZ" dirty="0">
                <a:hlinkClick r:id="rId2"/>
              </a:rPr>
              <a:t>www.dluhovypatron.cz  (provoz až od 1/2026!)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73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77628-D568-2D21-29F1-012A89B7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Etablování dluhového poradenství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652F1-77BD-7EAD-291C-55ED6395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sz="3600" dirty="0"/>
              <a:t>Statistika – data, zdroje, využití, reflexe důvodů současného stavu </a:t>
            </a:r>
          </a:p>
          <a:p>
            <a:pPr>
              <a:spcAft>
                <a:spcPts val="1800"/>
              </a:spcAft>
            </a:pPr>
            <a:r>
              <a:rPr lang="cs-CZ" sz="3600" dirty="0"/>
              <a:t>Dluhové poradenství v ČR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71B9B5-055E-00B8-5A5D-A77DDBCD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0D06B-5D0F-4F98-725C-2284EBD2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– mapa exekucí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68665-5E2B-E8E3-A3AF-226D2C4C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www.mapaexekuci.cz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F7455-1DC9-8359-A82E-A1F3896E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9" y="1787961"/>
            <a:ext cx="8301487" cy="41312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FE698F-3C86-07B0-E89B-7BED6C2E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8" y="172283"/>
            <a:ext cx="2652352" cy="7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0D06B-5D0F-4F98-725C-2284EBD2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– mapa insolvencí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68665-5E2B-E8E3-A3AF-226D2C4C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www.mapainsolvenci.cz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2B0C4D-1C77-CE5B-1C1E-A76DBE28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6" y="1690688"/>
            <a:ext cx="8312987" cy="48075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D4A7C4-4276-EA87-C0B4-F4C6320B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8" y="172283"/>
            <a:ext cx="2652352" cy="7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40234-F29E-4D59-4BE9-57F52ABB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Poznáme:</a:t>
            </a:r>
          </a:p>
          <a:p>
            <a:r>
              <a:rPr lang="cs-CZ" dirty="0"/>
              <a:t>Rozsah, místo, cílová skupina (věk, vzdělání, zaměstnanost, volební preference atd.)</a:t>
            </a:r>
          </a:p>
          <a:p>
            <a:pPr marL="0" indent="0">
              <a:buNone/>
            </a:pPr>
            <a:r>
              <a:rPr lang="cs-CZ" dirty="0"/>
              <a:t>	https://www.paqresearch.cz/post/prezidentske-volby-2023</a:t>
            </a:r>
          </a:p>
          <a:p>
            <a:pPr marL="0" indent="0">
              <a:buNone/>
            </a:pPr>
            <a:r>
              <a:rPr lang="cs-CZ" dirty="0"/>
              <a:t>Můžeme:</a:t>
            </a:r>
          </a:p>
          <a:p>
            <a:r>
              <a:rPr lang="cs-CZ" dirty="0"/>
              <a:t>Nastavovat legislativu (máme argumenty)</a:t>
            </a:r>
          </a:p>
          <a:p>
            <a:r>
              <a:rPr lang="cs-CZ" dirty="0"/>
              <a:t>Cílit podporu (služby, zaměstnanost, investice atd).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současného stavu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40234-F29E-4D59-4BE9-57F52ABB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798133"/>
          </a:xfrm>
        </p:spPr>
        <p:txBody>
          <a:bodyPr>
            <a:normAutofit/>
          </a:bodyPr>
          <a:lstStyle/>
          <a:p>
            <a:r>
              <a:rPr lang="cs-CZ" dirty="0"/>
              <a:t>Vysoká míra zadlužení obyvatelstva</a:t>
            </a:r>
          </a:p>
          <a:p>
            <a:r>
              <a:rPr lang="cs-CZ" dirty="0"/>
              <a:t>Vysoký počet lidí s vícečetnými exekucemi</a:t>
            </a:r>
          </a:p>
          <a:p>
            <a:endParaRPr lang="cs-CZ" dirty="0"/>
          </a:p>
          <a:p>
            <a:r>
              <a:rPr lang="cs-CZ" dirty="0"/>
              <a:t>PROČ TO VADÍ?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současného stavu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40234-F29E-4D59-4BE9-57F52ABB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831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Hodnotové nastavení společnosti</a:t>
            </a:r>
          </a:p>
          <a:p>
            <a:r>
              <a:rPr lang="cs-CZ" dirty="0">
                <a:solidFill>
                  <a:srgbClr val="FF0000"/>
                </a:solidFill>
              </a:rPr>
              <a:t>Legislativní prostředí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6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1100E-5EDB-3276-8AA9-F5CDEE1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Hodnotový systém společnosti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B10CD-F7EF-F145-88A0-BE4AD4E5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" y="5491097"/>
            <a:ext cx="1586723" cy="11212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6A07CC-2A6B-F0DF-333E-B90CF109F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51" y="1576672"/>
            <a:ext cx="1915523" cy="7981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33A785-62B0-1D01-B76C-D14F02CFB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1" y="4480988"/>
            <a:ext cx="2636843" cy="10491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2461C7-0967-60FB-BFEB-CD7433AB8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1495455"/>
            <a:ext cx="3799137" cy="16480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82DD4F-EAA7-446D-F080-4D2F5E36B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22" y="1521136"/>
            <a:ext cx="2378452" cy="10491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777651B-D90D-939C-A84E-89E87C06A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11" y="2527369"/>
            <a:ext cx="3977760" cy="2983320"/>
          </a:xfrm>
          <a:prstGeom prst="rect">
            <a:avLst/>
          </a:prstGeom>
        </p:spPr>
      </p:pic>
      <p:pic>
        <p:nvPicPr>
          <p:cNvPr id="12" name="Picture 4" descr="Image result for SBERBANK REKLAMA ÚVĚR&quot;">
            <a:extLst>
              <a:ext uri="{FF2B5EF4-FFF2-40B4-BE49-F238E27FC236}">
                <a16:creationId xmlns:a16="http://schemas.microsoft.com/office/drawing/2014/main" id="{0E989EB8-A612-FA7F-2CE2-72D1FA4C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08" y="2975541"/>
            <a:ext cx="1906966" cy="27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60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723</Words>
  <Application>Microsoft Office PowerPoint</Application>
  <PresentationFormat>Širokoúhlá obrazovka</PresentationFormat>
  <Paragraphs>139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Gotham Book</vt:lpstr>
      <vt:lpstr>Times New Roman</vt:lpstr>
      <vt:lpstr>Wingdings</vt:lpstr>
      <vt:lpstr>Motiv Office</vt:lpstr>
      <vt:lpstr>Dluhové poradenství v kontextu poskytování sociálních služeb</vt:lpstr>
      <vt:lpstr>Struktura předmětu</vt:lpstr>
      <vt:lpstr>Etablování dluhového poradenství</vt:lpstr>
      <vt:lpstr>Zdroje – mapa exekucí</vt:lpstr>
      <vt:lpstr>Zdroje – mapa insolvencí</vt:lpstr>
      <vt:lpstr>Statistika</vt:lpstr>
      <vt:lpstr>Reflexe současného stavu</vt:lpstr>
      <vt:lpstr>Reflexe současného stavu</vt:lpstr>
      <vt:lpstr>Hodnotový systém společnosti</vt:lpstr>
      <vt:lpstr>Důvody exekucí</vt:lpstr>
      <vt:lpstr>Milníky v dluhové oblasti</vt:lpstr>
      <vt:lpstr>Dluhové poradenství v ČR</vt:lpstr>
      <vt:lpstr>Dluhové poradenství v ČR</vt:lpstr>
      <vt:lpstr>Dluhové poradenství v ČR</vt:lpstr>
      <vt:lpstr>Dluhové poradenství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Dluhové poradenství v kontextu poskytování sociálních služeb</dc:title>
  <dc:creator>Petr Šeda</dc:creator>
  <cp:lastModifiedBy>Petr Šeda</cp:lastModifiedBy>
  <cp:revision>23</cp:revision>
  <dcterms:created xsi:type="dcterms:W3CDTF">2023-01-22T08:04:04Z</dcterms:created>
  <dcterms:modified xsi:type="dcterms:W3CDTF">2025-10-08T11:53:10Z</dcterms:modified>
</cp:coreProperties>
</file>