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0" r:id="rId5"/>
    <p:sldId id="271" r:id="rId6"/>
    <p:sldId id="269" r:id="rId7"/>
    <p:sldId id="272" r:id="rId8"/>
    <p:sldId id="273" r:id="rId9"/>
    <p:sldId id="274" r:id="rId10"/>
    <p:sldId id="276" r:id="rId11"/>
    <p:sldId id="275" r:id="rId12"/>
    <p:sldId id="278" r:id="rId13"/>
    <p:sldId id="279" r:id="rId14"/>
    <p:sldId id="280" r:id="rId15"/>
    <p:sldId id="281" r:id="rId16"/>
    <p:sldId id="268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031" autoAdjust="0"/>
  </p:normalViewPr>
  <p:slideViewPr>
    <p:cSldViewPr>
      <p:cViewPr varScale="1">
        <p:scale>
          <a:sx n="93" d="100"/>
          <a:sy n="93" d="100"/>
        </p:scale>
        <p:origin x="21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EA8FE-3BC4-4A56-8539-FE875C545040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D7986-2EEE-441D-B76D-A3EB3E7387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875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D7986-2EEE-441D-B76D-A3EB3E73878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792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- Tato lhůta je velmi krátká. Je třeba na ni klienty upozorňovat. Pokud by ji povinný promeškal, bylo by možné zastavení exekuce docílit jen velmi obtížným a výsledek nezaručujícím způsobem na základě podnětu přímo soudu, který o zastavení může rozhodnout i bez návrhu.</a:t>
            </a:r>
          </a:p>
          <a:p>
            <a:r>
              <a:rPr lang="cs-CZ" dirty="0"/>
              <a:t>- (např. i pokud se některý účastník zapomene nebo nestihne vyjádřit),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D7986-2EEE-441D-B76D-A3EB3E73878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411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-</a:t>
            </a:r>
            <a:r>
              <a:rPr lang="cs-CZ" baseline="0" dirty="0"/>
              <a:t> Navrhovatel – pokud není povinným – například manžel/</a:t>
            </a:r>
            <a:r>
              <a:rPr lang="cs-CZ" baseline="0" dirty="0" err="1"/>
              <a:t>ka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D7986-2EEE-441D-B76D-A3EB3E73878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888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- Soud je pak povinen o odkladu rozhodnout do 15 dnů. Dokud není o návrhu na odklad rozhodnuto, není exekutor oprávněn činit jakékoliv úkony, ledaže by šlo o návrh, jenž by byl svévolným nebo zřejmě neúspěšným uplatňováním či bráněním práva (návrh na odklad exekuce tedy má do jisté míry odkladný účinek).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D7986-2EEE-441D-B76D-A3EB3E73878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020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10.04.2023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gov.cz/zakon/99/1963/266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 bwMode="auto">
          <a:xfrm>
            <a:off x="1547664" y="1978447"/>
            <a:ext cx="7283450" cy="187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 kern="1200" baseline="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0099"/>
                </a:solidFill>
                <a:latin typeface="Arial" charset="0"/>
              </a:defRPr>
            </a:lvl9pPr>
          </a:lstStyle>
          <a:p>
            <a:r>
              <a:rPr lang="cs-CZ" altLang="cs-CZ" dirty="0">
                <a:latin typeface="Arial" charset="0"/>
                <a:cs typeface="Arial" charset="0"/>
              </a:rPr>
              <a:t>Zastavování exekucí a odklad</a:t>
            </a:r>
            <a:endParaRPr lang="en-US" altLang="cs-CZ" dirty="0">
              <a:latin typeface="Arial" charset="0"/>
              <a:cs typeface="Arial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944"/>
          </a:xfrm>
        </p:spPr>
        <p:txBody>
          <a:bodyPr>
            <a:normAutofit lnSpcReduction="10000"/>
          </a:bodyPr>
          <a:lstStyle/>
          <a:p>
            <a:pPr algn="l"/>
            <a:r>
              <a:rPr lang="cs-C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Bc. Zuzana Dopitová</a:t>
            </a:r>
          </a:p>
          <a:p>
            <a:pPr algn="l"/>
            <a:r>
              <a:rPr lang="cs-C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Mgr. Petr Šeda</a:t>
            </a:r>
          </a:p>
          <a:p>
            <a:pPr algn="l"/>
            <a:endParaRPr lang="cs-C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22166" y="5747296"/>
            <a:ext cx="9144000" cy="2437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REGISTRAČNÍ ČÍSLO PROJEKTU: CZ.03.2.63/0.0./0.0/15_030/0000605 </a:t>
            </a:r>
          </a:p>
        </p:txBody>
      </p:sp>
    </p:spTree>
    <p:extLst>
      <p:ext uri="{BB962C8B-B14F-4D97-AF65-F5344CB8AC3E}">
        <p14:creationId xmlns:p14="http://schemas.microsoft.com/office/powerpoint/2010/main" val="1852463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Náležitosti návrhu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endParaRPr lang="cs-CZ" sz="2000" dirty="0"/>
          </a:p>
          <a:p>
            <a:pPr algn="just">
              <a:buFontTx/>
              <a:buChar char="-"/>
            </a:pPr>
            <a:r>
              <a:rPr lang="cs-CZ" sz="2000" dirty="0"/>
              <a:t>Označení exekutorského úřadu (+ adresa)</a:t>
            </a:r>
          </a:p>
          <a:p>
            <a:pPr algn="just">
              <a:buFontTx/>
              <a:buChar char="-"/>
            </a:pPr>
            <a:r>
              <a:rPr lang="cs-CZ" sz="2000" dirty="0"/>
              <a:t>Označení spisové značky exekučního soudu a soudního exekutora</a:t>
            </a:r>
          </a:p>
          <a:p>
            <a:pPr algn="just">
              <a:buFontTx/>
              <a:buChar char="-"/>
            </a:pPr>
            <a:r>
              <a:rPr lang="cs-CZ" sz="2000" dirty="0"/>
              <a:t>Označení povinného a oprávněného včetně právního zastoupení (+ označení navrhovatele, pokud je)</a:t>
            </a:r>
          </a:p>
          <a:p>
            <a:pPr algn="just">
              <a:buFontTx/>
              <a:buChar char="-"/>
            </a:pPr>
            <a:r>
              <a:rPr lang="cs-CZ" sz="2000" dirty="0"/>
              <a:t>Označení věci (návrh na zastavení/částečné zastavení podle § a zákona)</a:t>
            </a:r>
          </a:p>
          <a:p>
            <a:pPr algn="just">
              <a:buFontTx/>
              <a:buChar char="-"/>
            </a:pPr>
            <a:r>
              <a:rPr lang="cs-CZ" sz="2000" dirty="0"/>
              <a:t>Označení a popis příloh</a:t>
            </a:r>
          </a:p>
          <a:p>
            <a:pPr algn="just">
              <a:buFontTx/>
              <a:buChar char="-"/>
            </a:pPr>
            <a:r>
              <a:rPr lang="cs-CZ" sz="2000" dirty="0"/>
              <a:t>Bod I. – popis, kdy byl exekuční příkaz doručen + co určuje + co navrhuji</a:t>
            </a:r>
          </a:p>
          <a:p>
            <a:pPr algn="just">
              <a:buFontTx/>
              <a:buChar char="-"/>
            </a:pPr>
            <a:r>
              <a:rPr lang="cs-CZ" sz="2000" dirty="0"/>
              <a:t>Bod II. – popis skutečností a důkazů, které dokládají práva povinného</a:t>
            </a:r>
          </a:p>
          <a:p>
            <a:pPr algn="just">
              <a:buFontTx/>
              <a:buChar char="-"/>
            </a:pPr>
            <a:r>
              <a:rPr lang="cs-CZ" sz="2000" dirty="0"/>
              <a:t>Bod III. – popis toho, jak chci, aby soud rozhodl</a:t>
            </a:r>
          </a:p>
          <a:p>
            <a:pPr algn="just">
              <a:buFontTx/>
              <a:buChar char="-"/>
            </a:pPr>
            <a:r>
              <a:rPr lang="cs-CZ" sz="2000" dirty="0"/>
              <a:t>Označení kolikrát je návrh vyhotoven, podpis a datum</a:t>
            </a:r>
          </a:p>
          <a:p>
            <a:pPr algn="just">
              <a:buFontTx/>
              <a:buChar char="-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49000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Důležité judikáty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cs-CZ" sz="2800" dirty="0"/>
              <a:t>IV. ÚS 121/16 – blokace účtu po srážkách z důchodu</a:t>
            </a:r>
          </a:p>
          <a:p>
            <a:pPr algn="just">
              <a:buFontTx/>
              <a:buChar char="-"/>
            </a:pPr>
            <a:r>
              <a:rPr lang="cs-CZ" sz="2800" dirty="0"/>
              <a:t>II. ÚS 502/17 a II. ÚS 3303/18 - náklady exekuce po úspěšném oddlužení</a:t>
            </a:r>
          </a:p>
          <a:p>
            <a:pPr algn="just">
              <a:buFontTx/>
              <a:buChar char="-"/>
            </a:pPr>
            <a:r>
              <a:rPr lang="cs-CZ" sz="2800" dirty="0"/>
              <a:t>II. ÚS 3194/18 – nepřiměřené úroky</a:t>
            </a:r>
          </a:p>
        </p:txBody>
      </p:sp>
    </p:spTree>
    <p:extLst>
      <p:ext uri="{BB962C8B-B14F-4D97-AF65-F5344CB8AC3E}">
        <p14:creationId xmlns:p14="http://schemas.microsoft.com/office/powerpoint/2010/main" val="2172534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Odklad exekuce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Důvody, z jakých lze exekuci odložit, najdete v občanském soudním řádu, konkrétně v </a:t>
            </a:r>
            <a:r>
              <a:rPr lang="cs-CZ" u="sng" dirty="0">
                <a:hlinkClick r:id="rId2"/>
              </a:rPr>
              <a:t>§ 266 zákona č. 99/1963 Sb.</a:t>
            </a:r>
            <a:r>
              <a:rPr lang="cs-CZ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10050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Odklad exekuce - důvody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AutoNum type="arabicParenR"/>
            </a:pPr>
            <a:r>
              <a:rPr lang="cs-CZ" dirty="0"/>
              <a:t>Na návrh (povinného) může soud odložit provedení výkonu rozhodnutí, jestliže se povinný </a:t>
            </a:r>
            <a:r>
              <a:rPr lang="cs-CZ" b="1" dirty="0"/>
              <a:t>bez své viny</a:t>
            </a:r>
            <a:r>
              <a:rPr lang="cs-CZ" dirty="0"/>
              <a:t> (1) ocitl </a:t>
            </a:r>
            <a:r>
              <a:rPr lang="cs-CZ" b="1" dirty="0"/>
              <a:t>přechodně</a:t>
            </a:r>
            <a:r>
              <a:rPr lang="cs-CZ" dirty="0"/>
              <a:t> (2) v takovém postavení, že by </a:t>
            </a:r>
            <a:r>
              <a:rPr lang="cs-CZ" b="1" dirty="0"/>
              <a:t>neprodlený výkon rozhodnutí mohl mít pro něho nebo pro příslušníky jeho rodiny zvláště nepříznivé následky</a:t>
            </a:r>
            <a:r>
              <a:rPr lang="cs-CZ" dirty="0"/>
              <a:t> (3) a </a:t>
            </a:r>
            <a:r>
              <a:rPr lang="cs-CZ" b="1" dirty="0"/>
              <a:t>oprávněný by nebyl odkladem výkonu rozhodnutí vážně poškozen</a:t>
            </a:r>
            <a:r>
              <a:rPr lang="cs-CZ" dirty="0"/>
              <a:t> (4). Pokud má být návrh na odložení exekuce úspěšný, musí tedy být splněny všechny čtyři výše uvedené předpoklady současně. </a:t>
            </a:r>
          </a:p>
          <a:p>
            <a:pPr marL="0" indent="0" algn="just">
              <a:buNone/>
            </a:pPr>
            <a:r>
              <a:rPr lang="cs-CZ" dirty="0"/>
              <a:t>Tyto čtyři předpoklady musí povinný ve svém návrhu odůvodnit a pokud možno i doložit.</a:t>
            </a:r>
          </a:p>
        </p:txBody>
      </p:sp>
    </p:spTree>
    <p:extLst>
      <p:ext uri="{BB962C8B-B14F-4D97-AF65-F5344CB8AC3E}">
        <p14:creationId xmlns:p14="http://schemas.microsoft.com/office/powerpoint/2010/main" val="637109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Odklad exekuce - důvody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cs-CZ" sz="2700" dirty="0"/>
              <a:t>2) I bez návrhu povinného může soud odložit provedení výkonu rozhodnutí, lze-li očekávat, že výkon rozhodnutí bude zastaven, je-li zde tedy důvodný předpoklad, že existuje některá ze skutečností, pro níž lze exekuci zastavit.</a:t>
            </a:r>
          </a:p>
          <a:p>
            <a:pPr algn="just">
              <a:lnSpc>
                <a:spcPct val="80000"/>
              </a:lnSpc>
              <a:buFontTx/>
              <a:buChar char="-"/>
            </a:pPr>
            <a:endParaRPr lang="cs-CZ" sz="2700" dirty="0"/>
          </a:p>
          <a:p>
            <a:pPr marL="0" indent="0" algn="just">
              <a:lnSpc>
                <a:spcPct val="80000"/>
              </a:lnSpc>
              <a:buNone/>
            </a:pPr>
            <a:endParaRPr lang="cs-CZ" sz="2700" dirty="0"/>
          </a:p>
          <a:p>
            <a:pPr marL="514350" indent="-514350" algn="just">
              <a:lnSpc>
                <a:spcPct val="80000"/>
              </a:lnSpc>
              <a:buFont typeface="+mj-lt"/>
              <a:buAutoNum type="arabicParenR"/>
            </a:pPr>
            <a:endParaRPr lang="cs-CZ" sz="2700" dirty="0"/>
          </a:p>
          <a:p>
            <a:pPr marL="514350" indent="-514350" algn="just">
              <a:lnSpc>
                <a:spcPct val="80000"/>
              </a:lnSpc>
              <a:buFont typeface="+mj-lt"/>
              <a:buAutoNum type="arabicParenR"/>
            </a:pPr>
            <a:endParaRPr lang="cs-CZ" sz="27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766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Odklad exekuce - lhůty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cs-CZ" sz="2400" dirty="0"/>
              <a:t>Exekutor obdrží návrh na odklad</a:t>
            </a:r>
          </a:p>
          <a:p>
            <a:pPr algn="just">
              <a:buFontTx/>
              <a:buChar char="-"/>
            </a:pPr>
            <a:endParaRPr lang="cs-CZ" sz="2400" dirty="0"/>
          </a:p>
          <a:p>
            <a:pPr algn="just">
              <a:buFont typeface="Wingdings" panose="05000000000000000000" pitchFamily="2" charset="2"/>
              <a:buChar char="à"/>
            </a:pPr>
            <a:r>
              <a:rPr lang="cs-CZ" sz="2400" dirty="0">
                <a:sym typeface="Wingdings" panose="05000000000000000000" pitchFamily="2" charset="2"/>
              </a:rPr>
              <a:t>Exekutor vyhoví</a:t>
            </a:r>
          </a:p>
          <a:p>
            <a:pPr algn="just">
              <a:buFont typeface="Wingdings" panose="05000000000000000000" pitchFamily="2" charset="2"/>
              <a:buChar char="à"/>
            </a:pPr>
            <a:r>
              <a:rPr lang="cs-CZ" sz="2400" dirty="0">
                <a:sym typeface="Wingdings" panose="05000000000000000000" pitchFamily="2" charset="2"/>
              </a:rPr>
              <a:t>Exekutor nevyhoví a do 7 dnů předloží soudu  soud rozhodne do 15 dnů</a:t>
            </a:r>
          </a:p>
          <a:p>
            <a:pPr algn="just">
              <a:buFont typeface="Wingdings" panose="05000000000000000000" pitchFamily="2" charset="2"/>
              <a:buChar char="à"/>
            </a:pPr>
            <a:endParaRPr lang="cs-CZ" sz="2400" dirty="0"/>
          </a:p>
          <a:p>
            <a:pPr marL="0" indent="0" algn="just">
              <a:buNone/>
            </a:pPr>
            <a:r>
              <a:rPr lang="cs-CZ" sz="2400" dirty="0"/>
              <a:t>Exekuci je možno odložit jen na nějakou konkrétně stanovenou dobu, ne tedy na neurčito.</a:t>
            </a:r>
          </a:p>
          <a:p>
            <a:pPr marL="514350" indent="-514350" algn="just">
              <a:lnSpc>
                <a:spcPct val="80000"/>
              </a:lnSpc>
              <a:buFont typeface="+mj-lt"/>
              <a:buAutoNum type="arabicParenR"/>
            </a:pPr>
            <a:endParaRPr lang="cs-CZ" sz="2700" dirty="0"/>
          </a:p>
          <a:p>
            <a:pPr marL="514350" indent="-514350" algn="just">
              <a:lnSpc>
                <a:spcPct val="80000"/>
              </a:lnSpc>
              <a:buFont typeface="+mj-lt"/>
              <a:buAutoNum type="arabicParenR"/>
            </a:pPr>
            <a:endParaRPr lang="cs-CZ" sz="27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3958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Děkujeme za pozornost a přejeme pěkný den 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pPr marL="0" indent="0" algn="ctr">
              <a:buNone/>
            </a:pPr>
            <a:endParaRPr lang="cs-CZ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dirty="0">
                <a:sym typeface="Wingdings" panose="05000000000000000000" pitchFamily="2" charset="2"/>
              </a:rPr>
              <a:t>Mgr. Petr Šeda</a:t>
            </a:r>
          </a:p>
          <a:p>
            <a:pPr marL="0" indent="0" algn="ctr">
              <a:buNone/>
            </a:pPr>
            <a:r>
              <a:rPr lang="cs-CZ" dirty="0">
                <a:sym typeface="Wingdings" panose="05000000000000000000" pitchFamily="2" charset="2"/>
              </a:rPr>
              <a:t>Bc. Zuzana Dopitová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3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cs-CZ" dirty="0"/>
              <a:t>Občanský soudní řád č. 99/1963 Sb.</a:t>
            </a:r>
          </a:p>
          <a:p>
            <a:r>
              <a:rPr lang="cs-CZ" dirty="0"/>
              <a:t>Exekuční řád č. 120/2001 Sb.</a:t>
            </a:r>
          </a:p>
          <a:p>
            <a:r>
              <a:rPr lang="cs-CZ" dirty="0"/>
              <a:t>Nový občanský zákoník č. 89/2012 Sb.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467544" y="1052736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/>
              <a:t>ZÁKONY</a:t>
            </a:r>
          </a:p>
        </p:txBody>
      </p:sp>
    </p:spTree>
    <p:extLst>
      <p:ext uri="{BB962C8B-B14F-4D97-AF65-F5344CB8AC3E}">
        <p14:creationId xmlns:p14="http://schemas.microsoft.com/office/powerpoint/2010/main" val="2254066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Zákonné důvody</a:t>
            </a:r>
            <a:br>
              <a:rPr lang="cs-CZ" b="1" dirty="0"/>
            </a:br>
            <a:r>
              <a:rPr lang="cs-CZ" b="1" dirty="0"/>
              <a:t>§ 268 zákona č. 99/1963 Sb. </a:t>
            </a:r>
            <a:br>
              <a:rPr lang="pl-PL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67941"/>
            <a:ext cx="8229600" cy="4065315"/>
          </a:xfrm>
        </p:spPr>
        <p:txBody>
          <a:bodyPr>
            <a:noAutofit/>
          </a:bodyPr>
          <a:lstStyle/>
          <a:p>
            <a:pPr algn="just">
              <a:buAutoNum type="arabicParenBoth"/>
            </a:pPr>
            <a:r>
              <a:rPr lang="cs-CZ" sz="1600" b="1" dirty="0"/>
              <a:t>Výkon rozhodnutí bude zastaven, jestliže</a:t>
            </a:r>
          </a:p>
          <a:p>
            <a:pPr algn="just">
              <a:buAutoNum type="arabicParenBoth"/>
            </a:pPr>
            <a:endParaRPr lang="cs-CZ" sz="1600" i="1" dirty="0"/>
          </a:p>
          <a:p>
            <a:pPr marL="0" indent="0" algn="just">
              <a:buNone/>
            </a:pPr>
            <a:r>
              <a:rPr lang="cs-CZ" sz="1600" i="1" dirty="0"/>
              <a:t>a)</a:t>
            </a:r>
            <a:r>
              <a:rPr lang="cs-CZ" sz="1600" dirty="0"/>
              <a:t> byl nařízen, ačkoli se rozhodnutí dosud nestalo vykonatelným;</a:t>
            </a:r>
          </a:p>
          <a:p>
            <a:pPr algn="just">
              <a:buFontTx/>
              <a:buChar char="-"/>
            </a:pPr>
            <a:r>
              <a:rPr lang="cs-CZ" sz="1600" dirty="0"/>
              <a:t>byl nařízen, ačkoli se rozhodnutí soudu v nalézacím řízení (exekuční titul) dosud nestalo vykonatelným;</a:t>
            </a:r>
          </a:p>
          <a:p>
            <a:pPr algn="just">
              <a:buFontTx/>
              <a:buChar char="-"/>
            </a:pPr>
            <a:endParaRPr lang="cs-CZ" sz="1600" dirty="0"/>
          </a:p>
          <a:p>
            <a:pPr marL="0" indent="0" algn="just">
              <a:buNone/>
            </a:pPr>
            <a:r>
              <a:rPr lang="cs-CZ" sz="1600" i="1" dirty="0"/>
              <a:t>b)</a:t>
            </a:r>
            <a:r>
              <a:rPr lang="cs-CZ" sz="1600" dirty="0"/>
              <a:t> rozhodnutí, které je podkladem výkonu, bylo po nařízení výkonu zrušeno nebo se stalo neúčinným;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r>
              <a:rPr lang="cs-CZ" sz="1600" i="1" dirty="0"/>
              <a:t>c)</a:t>
            </a:r>
            <a:r>
              <a:rPr lang="cs-CZ" sz="1600" dirty="0"/>
              <a:t> zastavení výkonu rozhodnutí navrhl ten, kdo navrhl jeho nařízení (oprávněný),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r>
              <a:rPr lang="cs-CZ" sz="1600" i="1" dirty="0"/>
              <a:t>d)</a:t>
            </a:r>
            <a:r>
              <a:rPr lang="cs-CZ" sz="1600" dirty="0"/>
              <a:t> výkon rozhodnutí postihuje věci, které jsou z něho podle § 321 a 322 vyloučeny nebo majetek, ze kterého nelze vymáhanou pohledávku uspokojit;</a:t>
            </a:r>
          </a:p>
          <a:p>
            <a:pPr algn="just">
              <a:buFontTx/>
              <a:buChar char="-"/>
            </a:pPr>
            <a:r>
              <a:rPr lang="cs-CZ" sz="1600" dirty="0"/>
              <a:t>to je typicky případ, kdy exekutor zabaví movité věci, které není podle zákona oprávněn zabavit, např. obvyklé vybavení domácnosti;</a:t>
            </a:r>
          </a:p>
        </p:txBody>
      </p:sp>
    </p:spTree>
    <p:extLst>
      <p:ext uri="{BB962C8B-B14F-4D97-AF65-F5344CB8AC3E}">
        <p14:creationId xmlns:p14="http://schemas.microsoft.com/office/powerpoint/2010/main" val="293716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Zákonné důvody</a:t>
            </a:r>
            <a:br>
              <a:rPr lang="cs-CZ" b="1" dirty="0"/>
            </a:br>
            <a:r>
              <a:rPr lang="cs-CZ" b="1" dirty="0"/>
              <a:t>§ 268 zákona č. 99/1963 Sb.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27981"/>
            <a:ext cx="8229600" cy="406531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cs-CZ" sz="7200" b="1" i="1" dirty="0"/>
              <a:t>(1)</a:t>
            </a:r>
            <a:r>
              <a:rPr lang="cs-CZ" sz="7200" b="1" dirty="0"/>
              <a:t> Výkon rozhodnutí bude zastaven, jestliže</a:t>
            </a:r>
          </a:p>
          <a:p>
            <a:pPr marL="0" indent="0" algn="just">
              <a:buNone/>
            </a:pPr>
            <a:endParaRPr lang="cs-CZ" sz="7200" i="1" dirty="0"/>
          </a:p>
          <a:p>
            <a:pPr marL="0" indent="0" algn="just">
              <a:buNone/>
            </a:pPr>
            <a:r>
              <a:rPr lang="cs-CZ" sz="7200" i="1" dirty="0"/>
              <a:t>e)</a:t>
            </a:r>
            <a:r>
              <a:rPr lang="cs-CZ" sz="7200" dirty="0"/>
              <a:t> průběh výkonu rozhodnutí ukazuje, že výtěžek, kterého jím bude dosaženo, nepostačí ani ke krytí jeho nákladů;</a:t>
            </a:r>
          </a:p>
          <a:p>
            <a:pPr algn="just">
              <a:buFontTx/>
              <a:buChar char="-"/>
            </a:pPr>
            <a:r>
              <a:rPr lang="cs-CZ" sz="7200" dirty="0"/>
              <a:t>tento důvod se tedy může uplatnit, pokud povinný nemá žádný majetek, který by bylo možno exekučně postihnout nebo tento majetek nemá prakticky žádnou cenu – toto však musí mít exekutor spolehlivě zjištěno, aby mohla být exekuce z tohoto důvodu zastavena – zastavení exekuce z důvodu nemajetnosti;</a:t>
            </a:r>
          </a:p>
          <a:p>
            <a:pPr algn="just">
              <a:buFontTx/>
              <a:buChar char="-"/>
            </a:pPr>
            <a:endParaRPr lang="cs-CZ" sz="7200" dirty="0"/>
          </a:p>
          <a:p>
            <a:pPr marL="0" indent="0" algn="just">
              <a:buNone/>
            </a:pPr>
            <a:r>
              <a:rPr lang="cs-CZ" sz="7200" i="1" dirty="0"/>
              <a:t>f)</a:t>
            </a:r>
            <a:r>
              <a:rPr lang="cs-CZ" sz="7200" dirty="0"/>
              <a:t> bylo pravomocně rozhodnuto, že výkon rozhodnutí postihuje majetek, k němuž má někdo právo nepřipouštějící výkon rozhodnutí (§ 267);</a:t>
            </a:r>
          </a:p>
          <a:p>
            <a:pPr algn="just">
              <a:buFontTx/>
              <a:buChar char="-"/>
            </a:pPr>
            <a:r>
              <a:rPr lang="cs-CZ" sz="7200" dirty="0"/>
              <a:t>tzn. pokud bylo soudem rozhodnuto o tzv. vylučovací žalobě;</a:t>
            </a:r>
          </a:p>
          <a:p>
            <a:pPr algn="just">
              <a:buFontTx/>
              <a:buChar char="-"/>
            </a:pPr>
            <a:endParaRPr lang="cs-CZ" sz="7200" dirty="0"/>
          </a:p>
          <a:p>
            <a:pPr marL="0" indent="0" algn="just">
              <a:buNone/>
            </a:pPr>
            <a:r>
              <a:rPr lang="cs-CZ" sz="7200" i="1" dirty="0"/>
              <a:t>g)</a:t>
            </a:r>
            <a:r>
              <a:rPr lang="cs-CZ" sz="7200" dirty="0"/>
              <a:t> po vydání rozhodnutí zaniklo právo jím přiznané, ledaže byl tento výkon rozhodnutí již proveden; bylo-li právo přiznáno rozsudkem pro zmeškání, bude výkon rozhodnutí zastaven i tehdy, jestliže právo zaniklo před vydáním tohoto rozsudku;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4837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Zákonné důvody</a:t>
            </a:r>
            <a:br>
              <a:rPr lang="cs-CZ" b="1" dirty="0"/>
            </a:br>
            <a:r>
              <a:rPr lang="cs-CZ" b="1" dirty="0"/>
              <a:t>§ 268 zákona č. 99/1963 Sb.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27981"/>
            <a:ext cx="8229600" cy="40653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b="1" i="1" dirty="0"/>
              <a:t>(1)</a:t>
            </a:r>
            <a:r>
              <a:rPr lang="cs-CZ" sz="2000" b="1" dirty="0"/>
              <a:t> Výkon rozhodnutí bude zastaven, jestliže</a:t>
            </a:r>
          </a:p>
          <a:p>
            <a:pPr marL="0" indent="0" algn="just">
              <a:buNone/>
            </a:pPr>
            <a:endParaRPr lang="cs-CZ" sz="2000" i="1" dirty="0"/>
          </a:p>
          <a:p>
            <a:pPr marL="0" indent="0" algn="just">
              <a:buNone/>
            </a:pPr>
            <a:r>
              <a:rPr lang="cs-CZ" sz="1800" i="1" dirty="0"/>
              <a:t>h)</a:t>
            </a:r>
            <a:r>
              <a:rPr lang="cs-CZ" sz="1800" dirty="0"/>
              <a:t> výkon rozhodnutí je nepřípustný, protože je tu jiný důvod, pro který rozhodnutí nelze vykonat</a:t>
            </a:r>
          </a:p>
          <a:p>
            <a:pPr algn="just">
              <a:lnSpc>
                <a:spcPct val="80000"/>
              </a:lnSpc>
              <a:buFontTx/>
              <a:buChar char="-"/>
            </a:pPr>
            <a:endParaRPr lang="cs-CZ" sz="1800" dirty="0"/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sz="1800" dirty="0"/>
              <a:t>Sem spadají zbylé případy nějakého pochybení exekutora či vady exekučního titulu apod., které mohou vést k zastavení exekuce. Patří sem např. částečné zastavení exekuce pro nepřiměřeně zvolený způsob exekuce. Patří sem i zastavení z důvodu povinným vznesené námitky promlčení</a:t>
            </a:r>
          </a:p>
        </p:txBody>
      </p:sp>
    </p:spTree>
    <p:extLst>
      <p:ext uri="{BB962C8B-B14F-4D97-AF65-F5344CB8AC3E}">
        <p14:creationId xmlns:p14="http://schemas.microsoft.com/office/powerpoint/2010/main" val="2083144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Zákonné důvody</a:t>
            </a:r>
            <a:br>
              <a:rPr lang="cs-CZ" b="1" dirty="0"/>
            </a:br>
            <a:r>
              <a:rPr lang="cs-CZ" b="1" dirty="0"/>
              <a:t>§ 268 zákona č. 99/1963 Sb.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cs-CZ" sz="4400" b="1" i="1" dirty="0"/>
          </a:p>
          <a:p>
            <a:pPr marL="0" indent="0" algn="just">
              <a:buNone/>
            </a:pPr>
            <a:r>
              <a:rPr lang="cs-CZ" sz="4400" i="1" dirty="0"/>
              <a:t>(2)</a:t>
            </a:r>
            <a:r>
              <a:rPr lang="cs-CZ" sz="4400" dirty="0"/>
              <a:t> Výkon rozhodnutí bude zastaven též tehdy, jestliže povinný provedl z vymáhané peněžité pohledávky oprávněného srážku stanovenou zvláštními předpisy a odvedl tuto srážku příslušnému orgánu, a to v rozsahu, v jakém byl povinen tuto srážku provést.</a:t>
            </a:r>
          </a:p>
          <a:p>
            <a:pPr marL="0" indent="0" algn="just">
              <a:buNone/>
            </a:pPr>
            <a:endParaRPr lang="cs-CZ" sz="4400" i="1" dirty="0"/>
          </a:p>
          <a:p>
            <a:pPr marL="0" indent="0" algn="just">
              <a:buNone/>
            </a:pPr>
            <a:r>
              <a:rPr lang="cs-CZ" sz="4400" i="1" dirty="0"/>
              <a:t>(3)</a:t>
            </a:r>
            <a:r>
              <a:rPr lang="cs-CZ" sz="4400" dirty="0"/>
              <a:t> Výkon rozhodnutí prodejem zástavy bude zastaven také tehdy, jestliže zaniklo zástavní právo.</a:t>
            </a:r>
          </a:p>
          <a:p>
            <a:pPr marL="0" indent="0" algn="just">
              <a:buNone/>
            </a:pPr>
            <a:endParaRPr lang="cs-CZ" sz="4400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1590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Zákonné důvody</a:t>
            </a:r>
            <a:br>
              <a:rPr lang="cs-CZ" b="1" dirty="0"/>
            </a:br>
            <a:r>
              <a:rPr lang="cs-CZ" b="1" dirty="0"/>
              <a:t>§ 268 zákona č. 99/1963 Sb.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4400" i="1" dirty="0"/>
              <a:t>(4)</a:t>
            </a:r>
            <a:r>
              <a:rPr lang="cs-CZ" sz="4400" dirty="0"/>
              <a:t> Týká-li se nařízeného výkonu rozhodnutí některý z důvodů zastavení jen zčásti nebo byl-li výkon rozhodnutí nařízen v rozsahu širším, než jaký stačí k uspokojení oprávněného, bude výkon rozhodnutí zastaven částečně.</a:t>
            </a:r>
          </a:p>
          <a:p>
            <a:pPr marL="0" indent="0" algn="just">
              <a:buNone/>
            </a:pPr>
            <a:endParaRPr lang="cs-CZ" sz="4400" dirty="0"/>
          </a:p>
          <a:p>
            <a:pPr algn="just">
              <a:buFontTx/>
              <a:buChar char="-"/>
            </a:pPr>
            <a:r>
              <a:rPr lang="cs-CZ" sz="2900" dirty="0"/>
              <a:t>Exekuci lze podle okolností případu zastavit jak zcela (např. z důvodu námitky promlčení) tak i jen zčásti (např. pokud jde jen o jeden exekuční příkaz – nepřípustná exekuce přikázáním pohledávky z účtu, anebo pokud jde třeba jen o jednu věc – sepsání věci, která nesmí být dle zákona dlužníkovi zabavena, při exekuci prodejem movitých věcí).</a:t>
            </a:r>
          </a:p>
        </p:txBody>
      </p:sp>
    </p:spTree>
    <p:extLst>
      <p:ext uri="{BB962C8B-B14F-4D97-AF65-F5344CB8AC3E}">
        <p14:creationId xmlns:p14="http://schemas.microsoft.com/office/powerpoint/2010/main" val="1761679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Další důvody zastavení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cs-CZ" sz="2000" dirty="0"/>
              <a:t>Nesložení přiměřené zálohy na náklady exekuce (exekutor musí vyzvat a stanovit lhůtu pro zaplacení).</a:t>
            </a:r>
          </a:p>
          <a:p>
            <a:pPr algn="just">
              <a:buFontTx/>
              <a:buChar char="-"/>
            </a:pPr>
            <a:r>
              <a:rPr lang="cs-CZ" sz="2000" dirty="0"/>
              <a:t>Výjimkou je případ, kdy jsou na straně oprávněného splněny podmínky pro osvobození od soudních poplatků nebo je vymáháno výživné na nezletilé dítě.</a:t>
            </a:r>
          </a:p>
          <a:p>
            <a:pPr algn="just">
              <a:buFontTx/>
              <a:buChar char="-"/>
            </a:pPr>
            <a:endParaRPr lang="cs-CZ" sz="2000" dirty="0"/>
          </a:p>
          <a:p>
            <a:pPr algn="just">
              <a:buFontTx/>
              <a:buChar char="-"/>
            </a:pPr>
            <a:r>
              <a:rPr lang="cs-CZ" sz="2000" dirty="0"/>
              <a:t>Pozor! – v případě zastavení exekuce pro nemajetnost, může oprávněný podat návrh znovu. Promlčecí lhůta je 10 let ode dne, kdy mohla být exekuce nařízena poprvé ( = ode dne, kdy dlužník nesplnil ve lhůtě stanovené soudem to, co mu soudní rozhodnutí ukládá).</a:t>
            </a:r>
          </a:p>
        </p:txBody>
      </p:sp>
    </p:spTree>
    <p:extLst>
      <p:ext uri="{BB962C8B-B14F-4D97-AF65-F5344CB8AC3E}">
        <p14:creationId xmlns:p14="http://schemas.microsoft.com/office/powerpoint/2010/main" val="4151059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Lhůty pro podání návrhu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cs-CZ" sz="2000" dirty="0"/>
              <a:t>Návrh lze podat do 15 dnů ode dne, kdy se povinný o důvodu k zastavení dozvěděl.</a:t>
            </a:r>
          </a:p>
          <a:p>
            <a:pPr algn="just">
              <a:buFontTx/>
              <a:buChar char="-"/>
            </a:pPr>
            <a:endParaRPr lang="cs-CZ" sz="2000" dirty="0"/>
          </a:p>
          <a:p>
            <a:pPr algn="just">
              <a:buFontTx/>
              <a:buChar char="-"/>
            </a:pPr>
            <a:r>
              <a:rPr lang="cs-CZ" sz="2000" dirty="0"/>
              <a:t>Návrh se zasílá přímo exekutorskému úřadu (do roku 2009 rozhodoval soud).</a:t>
            </a:r>
          </a:p>
          <a:p>
            <a:pPr algn="just">
              <a:buFontTx/>
              <a:buChar char="-"/>
            </a:pPr>
            <a:endParaRPr lang="cs-CZ" sz="2000" dirty="0"/>
          </a:p>
          <a:p>
            <a:pPr algn="just">
              <a:buFontTx/>
              <a:buChar char="-"/>
            </a:pPr>
            <a:r>
              <a:rPr lang="cs-CZ" sz="2000" dirty="0"/>
              <a:t>Po podání návrhu  vyzve exekutor všechny účastníky k vyjádření se</a:t>
            </a:r>
          </a:p>
          <a:p>
            <a:pPr algn="just">
              <a:buFont typeface="Wingdings" panose="05000000000000000000" pitchFamily="2" charset="2"/>
              <a:buChar char="à"/>
            </a:pPr>
            <a:r>
              <a:rPr lang="cs-CZ" sz="2000" dirty="0">
                <a:sym typeface="Wingdings" panose="05000000000000000000" pitchFamily="2" charset="2"/>
              </a:rPr>
              <a:t>všichni účastníci souhlasí  exekuce se zastaví (účastníci mají 30 dnů k vyjádření)</a:t>
            </a:r>
          </a:p>
          <a:p>
            <a:pPr algn="just">
              <a:buFont typeface="Wingdings" panose="05000000000000000000" pitchFamily="2" charset="2"/>
              <a:buChar char="à"/>
            </a:pPr>
            <a:r>
              <a:rPr lang="cs-CZ" sz="2000" dirty="0">
                <a:sym typeface="Wingdings" panose="05000000000000000000" pitchFamily="2" charset="2"/>
              </a:rPr>
              <a:t>souhlasí oprávněný  exekuce se vždy zastaví</a:t>
            </a:r>
          </a:p>
          <a:p>
            <a:pPr algn="just">
              <a:buFont typeface="Wingdings" panose="05000000000000000000" pitchFamily="2" charset="2"/>
              <a:buChar char="à"/>
            </a:pPr>
            <a:r>
              <a:rPr lang="cs-CZ" sz="2000" dirty="0">
                <a:sym typeface="Wingdings" panose="05000000000000000000" pitchFamily="2" charset="2"/>
              </a:rPr>
              <a:t>oprávněný nesouhlasí  postoupeno k rozhodnutí soudu</a:t>
            </a:r>
            <a:endParaRPr lang="cs-CZ" sz="2000" dirty="0"/>
          </a:p>
          <a:p>
            <a:pPr algn="just">
              <a:buFontTx/>
              <a:buChar char="-"/>
            </a:pPr>
            <a:endParaRPr lang="cs-CZ" sz="2000" dirty="0"/>
          </a:p>
          <a:p>
            <a:pPr algn="just">
              <a:buFontTx/>
              <a:buChar char="-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127116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4614</TotalTime>
  <Words>1271</Words>
  <Application>Microsoft Office PowerPoint</Application>
  <PresentationFormat>Předvádění na obrazovce (4:3)</PresentationFormat>
  <Paragraphs>105</Paragraphs>
  <Slides>16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Motiv sady Office</vt:lpstr>
      <vt:lpstr>Prezentace aplikace PowerPoint</vt:lpstr>
      <vt:lpstr>Prezentace aplikace PowerPoint</vt:lpstr>
      <vt:lpstr>Zákonné důvody § 268 zákona č. 99/1963 Sb.  </vt:lpstr>
      <vt:lpstr>Zákonné důvody § 268 zákona č. 99/1963 Sb.</vt:lpstr>
      <vt:lpstr>Zákonné důvody § 268 zákona č. 99/1963 Sb.</vt:lpstr>
      <vt:lpstr>Zákonné důvody § 268 zákona č. 99/1963 Sb.</vt:lpstr>
      <vt:lpstr>Zákonné důvody § 268 zákona č. 99/1963 Sb.</vt:lpstr>
      <vt:lpstr>Další důvody zastavení</vt:lpstr>
      <vt:lpstr>Lhůty pro podání návrhu</vt:lpstr>
      <vt:lpstr>Náležitosti návrhu</vt:lpstr>
      <vt:lpstr>Důležité judikáty</vt:lpstr>
      <vt:lpstr>Odklad exekuce</vt:lpstr>
      <vt:lpstr>Odklad exekuce - důvody</vt:lpstr>
      <vt:lpstr>Odklad exekuce - důvody</vt:lpstr>
      <vt:lpstr>Odklad exekuce - lhůty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Dědková Charlota</dc:creator>
  <cp:lastModifiedBy>Petr Šeda</cp:lastModifiedBy>
  <cp:revision>29</cp:revision>
  <dcterms:created xsi:type="dcterms:W3CDTF">2020-01-13T12:01:21Z</dcterms:created>
  <dcterms:modified xsi:type="dcterms:W3CDTF">2023-04-10T17:09:23Z</dcterms:modified>
</cp:coreProperties>
</file>