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3" r:id="rId5"/>
    <p:sldId id="262" r:id="rId6"/>
    <p:sldId id="263" r:id="rId7"/>
    <p:sldId id="277" r:id="rId8"/>
    <p:sldId id="276" r:id="rId9"/>
    <p:sldId id="279" r:id="rId10"/>
    <p:sldId id="275" r:id="rId11"/>
    <p:sldId id="264" r:id="rId12"/>
    <p:sldId id="274" r:id="rId13"/>
    <p:sldId id="280" r:id="rId14"/>
    <p:sldId id="266" r:id="rId15"/>
    <p:sldId id="265" r:id="rId16"/>
    <p:sldId id="267" r:id="rId17"/>
    <p:sldId id="268" r:id="rId18"/>
    <p:sldId id="26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C36-E52A-4F98-A3CE-3D0174D88FE0}" type="datetimeFigureOut">
              <a:rPr lang="en-US" smtClean="0"/>
              <a:pPr/>
              <a:t>10/20/2022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020D-A3CA-4B3E-89DE-E47020073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C36-E52A-4F98-A3CE-3D0174D88FE0}" type="datetimeFigureOut">
              <a:rPr lang="en-US" smtClean="0"/>
              <a:pPr/>
              <a:t>10/20/2022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020D-A3CA-4B3E-89DE-E47020073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C36-E52A-4F98-A3CE-3D0174D88FE0}" type="datetimeFigureOut">
              <a:rPr lang="en-US" smtClean="0"/>
              <a:pPr/>
              <a:t>10/20/2022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020D-A3CA-4B3E-89DE-E47020073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C36-E52A-4F98-A3CE-3D0174D88FE0}" type="datetimeFigureOut">
              <a:rPr lang="en-US" smtClean="0"/>
              <a:pPr/>
              <a:t>10/20/2022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020D-A3CA-4B3E-89DE-E47020073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C36-E52A-4F98-A3CE-3D0174D88FE0}" type="datetimeFigureOut">
              <a:rPr lang="en-US" smtClean="0"/>
              <a:pPr/>
              <a:t>10/20/2022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020D-A3CA-4B3E-89DE-E47020073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C36-E52A-4F98-A3CE-3D0174D88FE0}" type="datetimeFigureOut">
              <a:rPr lang="en-US" smtClean="0"/>
              <a:pPr/>
              <a:t>10/20/2022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020D-A3CA-4B3E-89DE-E47020073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C36-E52A-4F98-A3CE-3D0174D88FE0}" type="datetimeFigureOut">
              <a:rPr lang="en-US" smtClean="0"/>
              <a:pPr/>
              <a:t>10/20/2022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020D-A3CA-4B3E-89DE-E47020073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C36-E52A-4F98-A3CE-3D0174D88FE0}" type="datetimeFigureOut">
              <a:rPr lang="en-US" smtClean="0"/>
              <a:pPr/>
              <a:t>10/20/2022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020D-A3CA-4B3E-89DE-E47020073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C36-E52A-4F98-A3CE-3D0174D88FE0}" type="datetimeFigureOut">
              <a:rPr lang="en-US" smtClean="0"/>
              <a:pPr/>
              <a:t>10/20/2022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020D-A3CA-4B3E-89DE-E47020073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C36-E52A-4F98-A3CE-3D0174D88FE0}" type="datetimeFigureOut">
              <a:rPr lang="en-US" smtClean="0"/>
              <a:pPr/>
              <a:t>10/20/2022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020D-A3CA-4B3E-89DE-E47020073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7C36-E52A-4F98-A3CE-3D0174D88FE0}" type="datetimeFigureOut">
              <a:rPr lang="en-US" smtClean="0"/>
              <a:pPr/>
              <a:t>10/20/2022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C020D-A3CA-4B3E-89DE-E47020073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A7C36-E52A-4F98-A3CE-3D0174D88FE0}" type="datetimeFigureOut">
              <a:rPr lang="en-US" smtClean="0"/>
              <a:pPr/>
              <a:t>10/20/2022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C020D-A3CA-4B3E-89DE-E470200735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Práce s informacemi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/>
              <a:t>Caritas</a:t>
            </a:r>
            <a:r>
              <a:rPr lang="cs-CZ" dirty="0"/>
              <a:t>, podzim 2022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cs-CZ" dirty="0"/>
              <a:t>Výběr tématu, položení otázky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možnosti: </a:t>
            </a:r>
          </a:p>
          <a:p>
            <a:pPr lvl="1"/>
            <a:r>
              <a:rPr lang="cs-CZ" dirty="0"/>
              <a:t>člověk má vybraný problém, oblast </a:t>
            </a:r>
          </a:p>
          <a:p>
            <a:pPr lvl="1"/>
            <a:r>
              <a:rPr lang="cs-CZ" dirty="0"/>
              <a:t>člověk přemýšlí o tom, na co by se mohl zaměřit a k tomu rozhodování se mu může hodit něco konkrétního zjistit</a:t>
            </a:r>
          </a:p>
          <a:p>
            <a:pPr lvl="1"/>
            <a:r>
              <a:rPr lang="cs-CZ" dirty="0"/>
              <a:t>atd.</a:t>
            </a:r>
            <a:br>
              <a:rPr lang="cs-CZ" dirty="0"/>
            </a:br>
            <a:endParaRPr lang="cs-CZ" dirty="0"/>
          </a:p>
          <a:p>
            <a:r>
              <a:rPr lang="cs-CZ" dirty="0"/>
              <a:t>Skupinky (inspirace), odevzdání otázky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104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Průzkum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skrze</a:t>
            </a:r>
            <a:r>
              <a:rPr lang="en-US" dirty="0"/>
              <a:t> </a:t>
            </a:r>
            <a:r>
              <a:rPr lang="en-US" dirty="0" err="1"/>
              <a:t>vlastní</a:t>
            </a:r>
            <a:r>
              <a:rPr lang="en-US" dirty="0"/>
              <a:t> </a:t>
            </a:r>
            <a:r>
              <a:rPr lang="en-US" dirty="0" err="1"/>
              <a:t>mysl</a:t>
            </a:r>
            <a:endParaRPr lang="en-US" dirty="0"/>
          </a:p>
          <a:p>
            <a:pPr lvl="1"/>
            <a:r>
              <a:rPr lang="cs-CZ" dirty="0"/>
              <a:t>paměť, </a:t>
            </a:r>
            <a:r>
              <a:rPr lang="en-US" dirty="0" err="1"/>
              <a:t>intuice</a:t>
            </a:r>
            <a:r>
              <a:rPr lang="cs-CZ" dirty="0"/>
              <a:t>, např. metoda brainstormingu</a:t>
            </a:r>
            <a:endParaRPr lang="en-US" dirty="0"/>
          </a:p>
          <a:p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vnějším</a:t>
            </a:r>
            <a:r>
              <a:rPr lang="en-US" dirty="0"/>
              <a:t> </a:t>
            </a:r>
            <a:r>
              <a:rPr lang="en-US" dirty="0" err="1"/>
              <a:t>světě</a:t>
            </a:r>
            <a:endParaRPr lang="cs-CZ" dirty="0"/>
          </a:p>
          <a:p>
            <a:pPr lvl="1"/>
            <a:r>
              <a:rPr lang="cs-CZ" dirty="0"/>
              <a:t>další lidé (nebát se kontaktovat)</a:t>
            </a:r>
          </a:p>
          <a:p>
            <a:pPr lvl="1"/>
            <a:r>
              <a:rPr lang="cs-CZ" dirty="0"/>
              <a:t>informační materiály: knihy, články, webové stránky atd.</a:t>
            </a:r>
          </a:p>
          <a:p>
            <a:pPr lvl="1"/>
            <a:r>
              <a:rPr lang="cs-CZ" dirty="0"/>
              <a:t>co nejpřímější zkušenost</a:t>
            </a:r>
          </a:p>
          <a:p>
            <a:pPr lvl="1"/>
            <a:endParaRPr lang="cs-CZ" dirty="0"/>
          </a:p>
          <a:p>
            <a:pPr>
              <a:buNone/>
            </a:pPr>
            <a:r>
              <a:rPr lang="cs-CZ" dirty="0"/>
              <a:t>Nezůstat u první odpovědi, shromáždit jich více</a:t>
            </a:r>
          </a:p>
          <a:p>
            <a:pPr lvl="1"/>
            <a:r>
              <a:rPr lang="cs-CZ" dirty="0"/>
              <a:t>styl myšlení: divergentní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Průzkum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Práce s anglickými vs. českými zdroji</a:t>
            </a:r>
          </a:p>
          <a:p>
            <a:pPr lvl="1"/>
            <a:r>
              <a:rPr lang="cs-CZ" dirty="0"/>
              <a:t>rozvoji anglického informačního světa je věnováno cca 100x víc péče než rozvoji toho českého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cs-CZ" dirty="0">
                <a:sym typeface="Wingdings" pitchFamily="2" charset="2"/>
              </a:rPr>
              <a:t>velký rozdíl v kvalitě informací a zdrojů, které lze nalézt</a:t>
            </a:r>
          </a:p>
          <a:p>
            <a:pPr lvl="1">
              <a:buFontTx/>
              <a:buChar char="-"/>
            </a:pPr>
            <a:r>
              <a:rPr lang="cs-CZ" dirty="0">
                <a:sym typeface="Wingdings" pitchFamily="2" charset="2"/>
              </a:rPr>
              <a:t>Otázka na rozcvičení</a:t>
            </a:r>
          </a:p>
          <a:p>
            <a:pPr lvl="1">
              <a:buFontTx/>
              <a:buChar char="-"/>
            </a:pPr>
            <a:r>
              <a:rPr lang="cs-CZ" dirty="0">
                <a:sym typeface="Wingdings" pitchFamily="2" charset="2"/>
              </a:rPr>
              <a:t>Proč to teď nakonec není tak těžké?</a:t>
            </a:r>
          </a:p>
          <a:p>
            <a:pPr lvl="1">
              <a:buFontTx/>
              <a:buChar char="-"/>
            </a:pPr>
            <a:r>
              <a:rPr lang="cs-CZ" dirty="0">
                <a:sym typeface="Wingdings" pitchFamily="2" charset="2"/>
              </a:rPr>
              <a:t>Metody</a:t>
            </a:r>
          </a:p>
          <a:p>
            <a:pPr lvl="1">
              <a:buFontTx/>
              <a:buChar char="-"/>
            </a:pP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8726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Průzkum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Otázky do skupinek</a:t>
            </a:r>
          </a:p>
          <a:p>
            <a:pPr lvl="1"/>
            <a:r>
              <a:rPr lang="cs-CZ" dirty="0"/>
              <a:t>Už jste do nějaké míry zkoušeli tu otázku cílevědomě zkoumat?</a:t>
            </a:r>
          </a:p>
          <a:p>
            <a:pPr lvl="1"/>
            <a:r>
              <a:rPr lang="cs-CZ" dirty="0"/>
              <a:t>Co byste pokládali za nejlepší zdroje pro svou otázku?</a:t>
            </a:r>
          </a:p>
          <a:p>
            <a:pPr lvl="2"/>
            <a:r>
              <a:rPr lang="cs-CZ" dirty="0"/>
              <a:t>Do budoucna</a:t>
            </a:r>
          </a:p>
          <a:p>
            <a:pPr lvl="2"/>
            <a:r>
              <a:rPr lang="cs-CZ" dirty="0"/>
              <a:t>Které jste už využili.</a:t>
            </a:r>
          </a:p>
          <a:p>
            <a:pPr lvl="2"/>
            <a:endParaRPr lang="cs-CZ" dirty="0">
              <a:sym typeface="Wingdings" pitchFamily="2" charset="2"/>
            </a:endParaRPr>
          </a:p>
          <a:p>
            <a:pPr lvl="1">
              <a:buFontTx/>
              <a:buChar char="-"/>
            </a:pP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5347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Vyhodnocení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podle</a:t>
            </a:r>
            <a:r>
              <a:rPr lang="en-US" dirty="0"/>
              <a:t> </a:t>
            </a:r>
            <a:r>
              <a:rPr lang="en-US" dirty="0" err="1"/>
              <a:t>vlastní</a:t>
            </a:r>
            <a:r>
              <a:rPr lang="en-US" dirty="0"/>
              <a:t> </a:t>
            </a:r>
            <a:r>
              <a:rPr lang="en-US" dirty="0" err="1"/>
              <a:t>mysl</a:t>
            </a:r>
            <a:r>
              <a:rPr lang="cs-CZ" dirty="0"/>
              <a:t>i</a:t>
            </a:r>
            <a:endParaRPr lang="en-US" dirty="0"/>
          </a:p>
          <a:p>
            <a:pPr lvl="1"/>
            <a:r>
              <a:rPr lang="cs-CZ" dirty="0"/>
              <a:t>intuice</a:t>
            </a:r>
          </a:p>
          <a:p>
            <a:pPr lvl="1"/>
            <a:r>
              <a:rPr lang="cs-CZ" dirty="0"/>
              <a:t>racionalita, rozum</a:t>
            </a:r>
            <a:endParaRPr lang="en-US" dirty="0"/>
          </a:p>
          <a:p>
            <a:r>
              <a:rPr lang="cs-CZ" dirty="0"/>
              <a:t>podle vnějších vodítek:</a:t>
            </a:r>
            <a:endParaRPr lang="en-US" dirty="0"/>
          </a:p>
          <a:p>
            <a:pPr lvl="1"/>
            <a:r>
              <a:rPr lang="cs-CZ" dirty="0"/>
              <a:t>převzít převládající názor mezi experty</a:t>
            </a:r>
          </a:p>
          <a:p>
            <a:pPr lvl="1"/>
            <a:endParaRPr lang="cs-CZ" dirty="0"/>
          </a:p>
          <a:p>
            <a:pPr>
              <a:buNone/>
            </a:pPr>
            <a:r>
              <a:rPr lang="cs-CZ" dirty="0"/>
              <a:t>Užitečná metoda: argumentační analýza</a:t>
            </a:r>
          </a:p>
          <a:p>
            <a:pPr>
              <a:buNone/>
            </a:pPr>
            <a:r>
              <a:rPr lang="cs-CZ" dirty="0"/>
              <a:t>Styl myšlení: konvergentní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4. Kontinuální vylepšování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metody</a:t>
            </a:r>
          </a:p>
          <a:p>
            <a:r>
              <a:rPr lang="cs-CZ" dirty="0"/>
              <a:t>všechny užitečné i v předešlých fázích</a:t>
            </a:r>
          </a:p>
          <a:p>
            <a:r>
              <a:rPr lang="cs-CZ" dirty="0"/>
              <a:t>kooperativní, kultivovaná, konstruktivní </a:t>
            </a:r>
            <a:r>
              <a:rPr lang="cs-CZ" b="1" dirty="0"/>
              <a:t>diskuse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Metody práce s informacemi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dirty="0"/>
              <a:t>V čem se liší</a:t>
            </a:r>
          </a:p>
          <a:p>
            <a:r>
              <a:rPr lang="cs-CZ" dirty="0"/>
              <a:t>zda se soustředí na zisk informací z vnějšího světa</a:t>
            </a:r>
            <a:r>
              <a:rPr lang="en-US" dirty="0"/>
              <a:t>/</a:t>
            </a:r>
            <a:r>
              <a:rPr lang="en-US" dirty="0" err="1"/>
              <a:t>zpracov</a:t>
            </a:r>
            <a:r>
              <a:rPr lang="cs-CZ" dirty="0" err="1"/>
              <a:t>ání</a:t>
            </a:r>
            <a:r>
              <a:rPr lang="cs-CZ" dirty="0"/>
              <a:t> informací ve vlastní hlavě</a:t>
            </a:r>
            <a:r>
              <a:rPr lang="en-US" dirty="0"/>
              <a:t>/(</a:t>
            </a:r>
            <a:r>
              <a:rPr lang="en-US" dirty="0" err="1"/>
              <a:t>prezentaci</a:t>
            </a:r>
            <a:r>
              <a:rPr lang="en-US" dirty="0"/>
              <a:t> </a:t>
            </a:r>
            <a:r>
              <a:rPr lang="en-US" dirty="0" err="1"/>
              <a:t>informac</a:t>
            </a:r>
            <a:r>
              <a:rPr lang="cs-CZ" dirty="0"/>
              <a:t>í zpět do světa</a:t>
            </a:r>
            <a:r>
              <a:rPr lang="en-US" dirty="0"/>
              <a:t>)</a:t>
            </a:r>
          </a:p>
          <a:p>
            <a:r>
              <a:rPr lang="en-US" dirty="0" err="1"/>
              <a:t>zda</a:t>
            </a:r>
            <a:r>
              <a:rPr lang="en-US" dirty="0"/>
              <a:t> </a:t>
            </a:r>
            <a:r>
              <a:rPr lang="en-US" dirty="0" err="1"/>
              <a:t>jde</a:t>
            </a:r>
            <a:r>
              <a:rPr lang="en-US" dirty="0"/>
              <a:t> sp</a:t>
            </a:r>
            <a:r>
              <a:rPr lang="cs-CZ" dirty="0" err="1"/>
              <a:t>íš</a:t>
            </a:r>
            <a:r>
              <a:rPr lang="cs-CZ" dirty="0"/>
              <a:t> o metodu generování nových možností </a:t>
            </a:r>
            <a:r>
              <a:rPr lang="en-US" dirty="0"/>
              <a:t>(</a:t>
            </a:r>
            <a:r>
              <a:rPr lang="en-US" dirty="0" err="1"/>
              <a:t>jako</a:t>
            </a:r>
            <a:r>
              <a:rPr lang="en-US" dirty="0"/>
              <a:t> brainstorming)</a:t>
            </a:r>
            <a:r>
              <a:rPr lang="cs-CZ" dirty="0"/>
              <a:t>, o metodu výběru mezi danými možnostmi, či o metodu ověřování správnosti odpovědi </a:t>
            </a:r>
            <a:r>
              <a:rPr lang="en-US" dirty="0"/>
              <a:t>(</a:t>
            </a:r>
            <a:r>
              <a:rPr lang="en-US" dirty="0" err="1"/>
              <a:t>srv</a:t>
            </a:r>
            <a:r>
              <a:rPr lang="en-US" dirty="0"/>
              <a:t>. Popper</a:t>
            </a:r>
            <a:r>
              <a:rPr lang="cs-CZ" dirty="0"/>
              <a:t>: metody objevu vs. metody důkazu</a:t>
            </a:r>
            <a:r>
              <a:rPr lang="en-US" dirty="0"/>
              <a:t>)</a:t>
            </a:r>
          </a:p>
          <a:p>
            <a:r>
              <a:rPr lang="en-US" dirty="0" err="1"/>
              <a:t>zda</a:t>
            </a:r>
            <a:r>
              <a:rPr lang="en-US" dirty="0"/>
              <a:t> </a:t>
            </a:r>
            <a:r>
              <a:rPr lang="en-US" dirty="0" err="1"/>
              <a:t>jsou</a:t>
            </a:r>
            <a:r>
              <a:rPr lang="en-US" dirty="0"/>
              <a:t> </a:t>
            </a:r>
            <a:r>
              <a:rPr lang="cs-CZ" dirty="0"/>
              <a:t>postavené více na intuici či více na racionalitě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metod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dirty="0"/>
              <a:t>brainstorming</a:t>
            </a:r>
            <a:r>
              <a:rPr lang="cs-CZ" dirty="0"/>
              <a:t> </a:t>
            </a:r>
            <a:r>
              <a:rPr lang="en-US" dirty="0"/>
              <a:t>(</a:t>
            </a:r>
            <a:r>
              <a:rPr lang="en-US" dirty="0" err="1"/>
              <a:t>intuitivn</a:t>
            </a:r>
            <a:r>
              <a:rPr lang="cs-CZ" dirty="0"/>
              <a:t>í, pro generování možností</a:t>
            </a:r>
            <a:r>
              <a:rPr lang="en-US" dirty="0"/>
              <a:t>)</a:t>
            </a:r>
          </a:p>
          <a:p>
            <a:r>
              <a:rPr lang="en-US" b="1" dirty="0"/>
              <a:t>v</a:t>
            </a:r>
            <a:r>
              <a:rPr lang="cs-CZ" b="1" dirty="0" err="1"/>
              <a:t>ytváření</a:t>
            </a:r>
            <a:r>
              <a:rPr lang="cs-CZ" b="1" dirty="0"/>
              <a:t> úplných výčtů</a:t>
            </a:r>
            <a:r>
              <a:rPr lang="cs-CZ" dirty="0"/>
              <a:t> </a:t>
            </a:r>
            <a:r>
              <a:rPr lang="en-US" dirty="0"/>
              <a:t>(</a:t>
            </a:r>
            <a:r>
              <a:rPr lang="en-US" dirty="0" err="1"/>
              <a:t>racion</a:t>
            </a:r>
            <a:r>
              <a:rPr lang="cs-CZ" dirty="0" err="1"/>
              <a:t>ální</a:t>
            </a:r>
            <a:r>
              <a:rPr lang="cs-CZ" dirty="0"/>
              <a:t>, pro generování možností</a:t>
            </a:r>
            <a:r>
              <a:rPr lang="en-US" dirty="0"/>
              <a:t>)</a:t>
            </a:r>
          </a:p>
          <a:p>
            <a:r>
              <a:rPr lang="en-US" b="1" dirty="0" err="1"/>
              <a:t>argumenta</a:t>
            </a:r>
            <a:r>
              <a:rPr lang="cs-CZ" b="1" dirty="0"/>
              <a:t>ční analýza</a:t>
            </a:r>
            <a:r>
              <a:rPr lang="cs-CZ" dirty="0"/>
              <a:t> </a:t>
            </a:r>
            <a:r>
              <a:rPr lang="en-US" dirty="0"/>
              <a:t>(</a:t>
            </a:r>
            <a:r>
              <a:rPr lang="en-US" dirty="0" err="1"/>
              <a:t>racion</a:t>
            </a:r>
            <a:r>
              <a:rPr lang="cs-CZ" dirty="0" err="1"/>
              <a:t>ální</a:t>
            </a:r>
            <a:r>
              <a:rPr lang="cs-CZ" dirty="0"/>
              <a:t>, metoda důkazu</a:t>
            </a:r>
            <a:r>
              <a:rPr lang="en-US" dirty="0"/>
              <a:t>)</a:t>
            </a:r>
          </a:p>
          <a:p>
            <a:r>
              <a:rPr lang="en-US" b="1" dirty="0"/>
              <a:t>p</a:t>
            </a:r>
            <a:r>
              <a:rPr lang="cs-CZ" b="1" dirty="0" err="1"/>
              <a:t>ředstavení</a:t>
            </a:r>
            <a:r>
              <a:rPr lang="cs-CZ" b="1" dirty="0"/>
              <a:t> si rozhovoru</a:t>
            </a:r>
            <a:r>
              <a:rPr lang="cs-CZ" dirty="0"/>
              <a:t> s oponentem, moudrým kolegou apod. </a:t>
            </a:r>
            <a:r>
              <a:rPr lang="en-US" dirty="0"/>
              <a:t>(</a:t>
            </a:r>
            <a:r>
              <a:rPr lang="en-US" dirty="0" err="1"/>
              <a:t>intuitivn</a:t>
            </a:r>
            <a:r>
              <a:rPr lang="cs-CZ" dirty="0"/>
              <a:t>í, ověření – generování námitek</a:t>
            </a:r>
            <a:r>
              <a:rPr lang="en-US" dirty="0"/>
              <a:t>)</a:t>
            </a:r>
          </a:p>
          <a:p>
            <a:r>
              <a:rPr lang="cs-CZ" b="1" dirty="0"/>
              <a:t>ďáblův advokát </a:t>
            </a:r>
            <a:r>
              <a:rPr lang="en-US" dirty="0"/>
              <a:t>(</a:t>
            </a:r>
            <a:r>
              <a:rPr lang="en-US" dirty="0" err="1"/>
              <a:t>ov</a:t>
            </a:r>
            <a:r>
              <a:rPr lang="cs-CZ" dirty="0" err="1"/>
              <a:t>ěření</a:t>
            </a:r>
            <a:r>
              <a:rPr lang="cs-CZ" dirty="0"/>
              <a:t> – generování námitek</a:t>
            </a:r>
            <a:r>
              <a:rPr lang="en-US" dirty="0"/>
              <a:t>)</a:t>
            </a:r>
          </a:p>
          <a:p>
            <a:r>
              <a:rPr lang="en-US" b="1" dirty="0" err="1"/>
              <a:t>strukturovan</a:t>
            </a:r>
            <a:r>
              <a:rPr lang="cs-CZ" b="1" dirty="0"/>
              <a:t>á </a:t>
            </a:r>
            <a:r>
              <a:rPr lang="en-US" b="1" dirty="0" err="1"/>
              <a:t>diskuse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ov</a:t>
            </a:r>
            <a:r>
              <a:rPr lang="cs-CZ" dirty="0" err="1"/>
              <a:t>ěření</a:t>
            </a:r>
            <a:r>
              <a:rPr lang="cs-CZ" dirty="0"/>
              <a:t> + prezentace, racionální</a:t>
            </a:r>
            <a:r>
              <a:rPr lang="en-US" dirty="0"/>
              <a:t>)</a:t>
            </a: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Metody</a:t>
            </a:r>
            <a:r>
              <a:rPr lang="en-US" dirty="0"/>
              <a:t>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kuf</a:t>
            </a:r>
            <a:r>
              <a:rPr lang="cs-CZ" dirty="0" err="1"/>
              <a:t>řík</a:t>
            </a:r>
            <a:r>
              <a:rPr lang="cs-CZ" dirty="0"/>
              <a:t> s nástroji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Pozor na přílišné stavění metod proti sobě </a:t>
            </a:r>
            <a:r>
              <a:rPr lang="en-US" dirty="0"/>
              <a:t>(nap</a:t>
            </a:r>
            <a:r>
              <a:rPr lang="cs-CZ" dirty="0" err="1"/>
              <a:t>ř</a:t>
            </a:r>
            <a:r>
              <a:rPr lang="cs-CZ" dirty="0"/>
              <a:t>. intuice x racionalita</a:t>
            </a:r>
            <a:r>
              <a:rPr lang="en-US" dirty="0"/>
              <a:t>)</a:t>
            </a:r>
          </a:p>
          <a:p>
            <a:r>
              <a:rPr lang="en-US" dirty="0"/>
              <a:t>V r</a:t>
            </a:r>
            <a:r>
              <a:rPr lang="cs-CZ" dirty="0" err="1"/>
              <a:t>ůzných</a:t>
            </a:r>
            <a:r>
              <a:rPr lang="cs-CZ" dirty="0"/>
              <a:t> situacích se hodí různé</a:t>
            </a:r>
          </a:p>
          <a:p>
            <a:r>
              <a:rPr lang="cs-CZ" dirty="0"/>
              <a:t>U opravdu důležitých problémů se hodí umět jich použít co nejvíc</a:t>
            </a:r>
          </a:p>
          <a:p>
            <a:r>
              <a:rPr lang="cs-CZ" dirty="0"/>
              <a:t>V případě že vedou k rozdílných důsledkům: zkoumat důvody tohoto rozporu, pak může dojít k opravě u chybující metody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rámec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Připravujete</a:t>
            </a:r>
            <a:r>
              <a:rPr lang="en-US" dirty="0"/>
              <a:t> se </a:t>
            </a:r>
            <a:r>
              <a:rPr lang="en-US" dirty="0" err="1"/>
              <a:t>pravděpodobně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nějakou</a:t>
            </a:r>
            <a:r>
              <a:rPr lang="en-US" dirty="0"/>
              <a:t> </a:t>
            </a:r>
            <a:r>
              <a:rPr lang="en-US" dirty="0" err="1"/>
              <a:t>činnost</a:t>
            </a:r>
            <a:r>
              <a:rPr lang="en-US" dirty="0"/>
              <a:t> v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sociální</a:t>
            </a:r>
            <a:r>
              <a:rPr lang="en-US" dirty="0"/>
              <a:t> </a:t>
            </a:r>
            <a:r>
              <a:rPr lang="en-US" dirty="0" err="1"/>
              <a:t>či</a:t>
            </a:r>
            <a:r>
              <a:rPr lang="en-US" dirty="0"/>
              <a:t> </a:t>
            </a:r>
            <a:r>
              <a:rPr lang="en-US" dirty="0" err="1"/>
              <a:t>humanitární</a:t>
            </a:r>
            <a:r>
              <a:rPr lang="en-US" dirty="0"/>
              <a:t> </a:t>
            </a:r>
            <a:r>
              <a:rPr lang="en-US" dirty="0" err="1"/>
              <a:t>práce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Budete</a:t>
            </a:r>
            <a:r>
              <a:rPr lang="en-US" dirty="0"/>
              <a:t> </a:t>
            </a:r>
            <a:r>
              <a:rPr lang="en-US" dirty="0" err="1"/>
              <a:t>chtít</a:t>
            </a:r>
            <a:r>
              <a:rPr lang="en-US" dirty="0"/>
              <a:t> </a:t>
            </a:r>
            <a:r>
              <a:rPr lang="en-US" dirty="0" err="1"/>
              <a:t>tuto</a:t>
            </a:r>
            <a:r>
              <a:rPr lang="en-US" dirty="0"/>
              <a:t> </a:t>
            </a:r>
            <a:r>
              <a:rPr lang="en-US" dirty="0" err="1"/>
              <a:t>činnosti</a:t>
            </a:r>
            <a:r>
              <a:rPr lang="en-US" dirty="0"/>
              <a:t> </a:t>
            </a:r>
            <a:r>
              <a:rPr lang="en-US" dirty="0" err="1"/>
              <a:t>dělat</a:t>
            </a:r>
            <a:r>
              <a:rPr lang="en-US" dirty="0"/>
              <a:t> </a:t>
            </a:r>
            <a:r>
              <a:rPr lang="en-US" dirty="0" err="1"/>
              <a:t>pokud</a:t>
            </a:r>
            <a:r>
              <a:rPr lang="en-US" dirty="0"/>
              <a:t> </a:t>
            </a:r>
            <a:r>
              <a:rPr lang="en-US" dirty="0" err="1"/>
              <a:t>možno</a:t>
            </a:r>
            <a:r>
              <a:rPr lang="en-US" dirty="0"/>
              <a:t> co </a:t>
            </a:r>
            <a:r>
              <a:rPr lang="en-US" dirty="0" err="1"/>
              <a:t>nejlépe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K </a:t>
            </a:r>
            <a:r>
              <a:rPr lang="en-US" dirty="0" err="1"/>
              <a:t>tomu</a:t>
            </a:r>
            <a:r>
              <a:rPr lang="en-US" dirty="0"/>
              <a:t> je v </a:t>
            </a:r>
            <a:r>
              <a:rPr lang="en-US" dirty="0" err="1"/>
              <a:t>první</a:t>
            </a:r>
            <a:r>
              <a:rPr lang="en-US" dirty="0"/>
              <a:t> </a:t>
            </a:r>
            <a:r>
              <a:rPr lang="en-US" dirty="0" err="1"/>
              <a:t>řadě</a:t>
            </a:r>
            <a:r>
              <a:rPr lang="en-US" dirty="0"/>
              <a:t> </a:t>
            </a:r>
            <a:r>
              <a:rPr lang="en-US" dirty="0" err="1"/>
              <a:t>třeba</a:t>
            </a:r>
            <a:r>
              <a:rPr lang="en-US" dirty="0"/>
              <a:t> </a:t>
            </a:r>
            <a:r>
              <a:rPr lang="en-US" dirty="0" err="1"/>
              <a:t>při</a:t>
            </a:r>
            <a:r>
              <a:rPr lang="en-US" dirty="0"/>
              <a:t> </a:t>
            </a:r>
            <a:r>
              <a:rPr lang="en-US" dirty="0" err="1"/>
              <a:t>této</a:t>
            </a:r>
            <a:r>
              <a:rPr lang="en-US" dirty="0"/>
              <a:t> </a:t>
            </a:r>
            <a:r>
              <a:rPr lang="en-US" dirty="0" err="1"/>
              <a:t>činnosti</a:t>
            </a:r>
            <a:r>
              <a:rPr lang="en-US" dirty="0"/>
              <a:t> </a:t>
            </a:r>
            <a:r>
              <a:rPr lang="en-US" dirty="0" err="1"/>
              <a:t>vědět</a:t>
            </a:r>
            <a:r>
              <a:rPr lang="en-US" dirty="0"/>
              <a:t>, co a </a:t>
            </a:r>
            <a:r>
              <a:rPr lang="en-US" dirty="0" err="1"/>
              <a:t>jak</a:t>
            </a:r>
            <a:r>
              <a:rPr lang="en-US" dirty="0"/>
              <a:t> </a:t>
            </a:r>
            <a:r>
              <a:rPr lang="en-US" dirty="0" err="1"/>
              <a:t>dělat</a:t>
            </a:r>
            <a:r>
              <a:rPr lang="cs-CZ" dirty="0"/>
              <a:t> – získat relevantní </a:t>
            </a:r>
            <a:r>
              <a:rPr lang="cs-CZ" b="1" dirty="0"/>
              <a:t>informace</a:t>
            </a:r>
          </a:p>
          <a:p>
            <a:pPr marL="514350" indent="-514350">
              <a:buNone/>
            </a:pPr>
            <a:r>
              <a:rPr lang="cs-CZ" dirty="0"/>
              <a:t>	=</a:t>
            </a:r>
            <a:r>
              <a:rPr lang="en-US" dirty="0"/>
              <a:t> </a:t>
            </a:r>
            <a:r>
              <a:rPr lang="en-US" dirty="0" err="1"/>
              <a:t>účel</a:t>
            </a:r>
            <a:r>
              <a:rPr lang="en-US" dirty="0"/>
              <a:t> </a:t>
            </a:r>
            <a:r>
              <a:rPr lang="en-US" dirty="0" err="1"/>
              <a:t>této</a:t>
            </a:r>
            <a:r>
              <a:rPr lang="en-US" dirty="0"/>
              <a:t> </a:t>
            </a:r>
            <a:r>
              <a:rPr lang="en-US" dirty="0" err="1"/>
              <a:t>školy</a:t>
            </a:r>
            <a:r>
              <a:rPr lang="en-US" dirty="0"/>
              <a:t> a </a:t>
            </a:r>
            <a:r>
              <a:rPr lang="en-US" dirty="0" err="1"/>
              <a:t>studia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D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způsoby</a:t>
            </a:r>
            <a:r>
              <a:rPr lang="en-US" dirty="0"/>
              <a:t> </a:t>
            </a:r>
            <a:r>
              <a:rPr lang="en-US" dirty="0" err="1"/>
              <a:t>jak</a:t>
            </a:r>
            <a:r>
              <a:rPr lang="en-US" dirty="0"/>
              <a:t> se k</a:t>
            </a:r>
            <a:r>
              <a:rPr lang="cs-CZ" dirty="0"/>
              <a:t> těm</a:t>
            </a:r>
            <a:r>
              <a:rPr lang="en-US" dirty="0"/>
              <a:t> </a:t>
            </a:r>
            <a:r>
              <a:rPr lang="en-US" dirty="0" err="1"/>
              <a:t>informacím</a:t>
            </a:r>
            <a:r>
              <a:rPr lang="en-US" dirty="0"/>
              <a:t> </a:t>
            </a:r>
            <a:r>
              <a:rPr lang="en-US" dirty="0" err="1"/>
              <a:t>dostávat</a:t>
            </a:r>
            <a:endParaRPr lang="en-US" dirty="0"/>
          </a:p>
          <a:p>
            <a:r>
              <a:rPr lang="en-US" dirty="0" err="1"/>
              <a:t>budou</a:t>
            </a:r>
            <a:r>
              <a:rPr lang="en-US" dirty="0"/>
              <a:t> </a:t>
            </a:r>
            <a:r>
              <a:rPr lang="en-US" dirty="0" err="1"/>
              <a:t>naservírovány</a:t>
            </a:r>
            <a:r>
              <a:rPr lang="en-US" dirty="0"/>
              <a:t> v </a:t>
            </a:r>
            <a:r>
              <a:rPr lang="en-US" dirty="0" err="1"/>
              <a:t>rámci</a:t>
            </a:r>
            <a:r>
              <a:rPr lang="en-US" dirty="0"/>
              <a:t> </a:t>
            </a:r>
            <a:r>
              <a:rPr lang="en-US" dirty="0" err="1"/>
              <a:t>studia</a:t>
            </a:r>
            <a:endParaRPr lang="en-US" dirty="0"/>
          </a:p>
          <a:p>
            <a:r>
              <a:rPr lang="en-US" dirty="0" err="1"/>
              <a:t>dojdete</a:t>
            </a:r>
            <a:r>
              <a:rPr lang="en-US" dirty="0"/>
              <a:t> k </a:t>
            </a:r>
            <a:r>
              <a:rPr lang="en-US" dirty="0" err="1"/>
              <a:t>nim</a:t>
            </a:r>
            <a:r>
              <a:rPr lang="en-US" dirty="0"/>
              <a:t> </a:t>
            </a:r>
            <a:r>
              <a:rPr lang="en-US" dirty="0" err="1"/>
              <a:t>sami</a:t>
            </a:r>
            <a:endParaRPr lang="cs-CZ" dirty="0"/>
          </a:p>
          <a:p>
            <a:pPr>
              <a:buNone/>
            </a:pPr>
            <a:r>
              <a:rPr lang="cs-CZ" dirty="0"/>
              <a:t>K</a:t>
            </a:r>
            <a:r>
              <a:rPr lang="en-US" dirty="0" err="1"/>
              <a:t>terý</a:t>
            </a:r>
            <a:r>
              <a:rPr lang="en-US" dirty="0"/>
              <a:t> je </a:t>
            </a:r>
            <a:r>
              <a:rPr lang="en-US" dirty="0" err="1"/>
              <a:t>významnější</a:t>
            </a:r>
            <a:r>
              <a:rPr lang="en-US" dirty="0"/>
              <a:t>?</a:t>
            </a:r>
          </a:p>
          <a:p>
            <a:pPr>
              <a:buNone/>
            </a:pPr>
            <a:r>
              <a:rPr lang="cs-CZ" dirty="0">
                <a:sym typeface="Wingdings" pitchFamily="2" charset="2"/>
              </a:rPr>
              <a:t>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/>
              <a:t>důležitost</a:t>
            </a:r>
            <a:r>
              <a:rPr lang="en-US" dirty="0"/>
              <a:t> </a:t>
            </a:r>
            <a:r>
              <a:rPr lang="en-US" dirty="0" err="1"/>
              <a:t>schopnosti</a:t>
            </a:r>
            <a:r>
              <a:rPr lang="en-US" dirty="0"/>
              <a:t> co </a:t>
            </a:r>
            <a:r>
              <a:rPr lang="en-US" dirty="0" err="1"/>
              <a:t>nejlépe</a:t>
            </a:r>
            <a:r>
              <a:rPr lang="en-US" dirty="0"/>
              <a:t> </a:t>
            </a:r>
            <a:r>
              <a:rPr lang="en-US" dirty="0" err="1"/>
              <a:t>pracovat</a:t>
            </a:r>
            <a:r>
              <a:rPr lang="en-US" dirty="0"/>
              <a:t> s </a:t>
            </a:r>
            <a:r>
              <a:rPr lang="en-US" dirty="0" err="1"/>
              <a:t>informacemi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019AA8-2780-4163-BA8B-F74C1814F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Proč možnost číslo 2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D4E34DD-108F-496A-BB15-5E2645735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Učení je celoživotní</a:t>
            </a:r>
          </a:p>
          <a:p>
            <a:r>
              <a:rPr lang="cs-CZ" dirty="0"/>
              <a:t>Individuální potřeby vs. plošná výuka</a:t>
            </a:r>
          </a:p>
          <a:p>
            <a:r>
              <a:rPr lang="cs-CZ" dirty="0"/>
              <a:t>Schopnost školy přenést ty nejlepší informace - zpoždění v přenosu</a:t>
            </a:r>
          </a:p>
        </p:txBody>
      </p:sp>
    </p:spTree>
    <p:extLst>
      <p:ext uri="{BB962C8B-B14F-4D97-AF65-F5344CB8AC3E}">
        <p14:creationId xmlns:p14="http://schemas.microsoft.com/office/powerpoint/2010/main" val="1699186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Fáze</a:t>
            </a:r>
            <a:r>
              <a:rPr lang="cs-CZ" dirty="0"/>
              <a:t> práce s informacemi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výběr</a:t>
            </a:r>
            <a:r>
              <a:rPr lang="en-US" dirty="0"/>
              <a:t> </a:t>
            </a:r>
            <a:r>
              <a:rPr lang="en-US" dirty="0" err="1"/>
              <a:t>problému</a:t>
            </a:r>
            <a:r>
              <a:rPr lang="en-US" dirty="0"/>
              <a:t>/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zájmu</a:t>
            </a:r>
            <a:r>
              <a:rPr lang="en-US" dirty="0"/>
              <a:t>, </a:t>
            </a:r>
            <a:r>
              <a:rPr lang="en-US" dirty="0" err="1"/>
              <a:t>formulace</a:t>
            </a:r>
            <a:r>
              <a:rPr lang="en-US" dirty="0"/>
              <a:t> </a:t>
            </a:r>
            <a:r>
              <a:rPr lang="en-US" dirty="0" err="1"/>
              <a:t>otázky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průzkum relevantních informací </a:t>
            </a:r>
            <a:r>
              <a:rPr lang="en-US" dirty="0"/>
              <a:t>(</a:t>
            </a:r>
            <a:r>
              <a:rPr lang="cs-CZ" dirty="0"/>
              <a:t>studium zdrojů</a:t>
            </a:r>
            <a:r>
              <a:rPr lang="en-US" dirty="0"/>
              <a:t>, </a:t>
            </a:r>
            <a:r>
              <a:rPr lang="cs-CZ" dirty="0"/>
              <a:t>brainstorming relevantních nápadů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vyhodnocení</a:t>
            </a:r>
            <a:r>
              <a:rPr lang="cs-CZ" dirty="0"/>
              <a:t> </a:t>
            </a:r>
            <a:r>
              <a:rPr lang="en-US" dirty="0"/>
              <a:t>(</a:t>
            </a:r>
            <a:r>
              <a:rPr lang="cs-CZ" dirty="0"/>
              <a:t>zformování si názoru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kontinuální</a:t>
            </a:r>
            <a:r>
              <a:rPr lang="en-US" dirty="0"/>
              <a:t> </a:t>
            </a:r>
            <a:r>
              <a:rPr lang="en-US" dirty="0" err="1"/>
              <a:t>vylepšování</a:t>
            </a:r>
            <a:r>
              <a:rPr lang="en-US" dirty="0"/>
              <a:t> </a:t>
            </a:r>
            <a:r>
              <a:rPr lang="en-US" dirty="0" err="1"/>
              <a:t>vlastního</a:t>
            </a:r>
            <a:r>
              <a:rPr lang="en-US" dirty="0"/>
              <a:t> </a:t>
            </a:r>
            <a:r>
              <a:rPr lang="en-US" dirty="0" err="1"/>
              <a:t>názoru</a:t>
            </a:r>
            <a:r>
              <a:rPr lang="en-US" dirty="0"/>
              <a:t> </a:t>
            </a:r>
            <a:r>
              <a:rPr lang="en-US" dirty="0" err="1"/>
              <a:t>soub</a:t>
            </a:r>
            <a:r>
              <a:rPr lang="cs-CZ" dirty="0" err="1"/>
              <a:t>ěžné</a:t>
            </a:r>
            <a:r>
              <a:rPr lang="cs-CZ" dirty="0"/>
              <a:t> s dalším růstem poznání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cs-CZ" dirty="0"/>
              <a:t>Výběr tématu, položení otázky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1. </a:t>
            </a:r>
            <a:r>
              <a:rPr lang="en-US" dirty="0" err="1"/>
              <a:t>krok</a:t>
            </a:r>
            <a:r>
              <a:rPr lang="en-US" dirty="0"/>
              <a:t> </a:t>
            </a:r>
            <a:r>
              <a:rPr lang="en-US" dirty="0" err="1"/>
              <a:t>práce</a:t>
            </a:r>
            <a:r>
              <a:rPr lang="en-US" dirty="0"/>
              <a:t> s </a:t>
            </a:r>
            <a:r>
              <a:rPr lang="en-US" dirty="0" err="1"/>
              <a:t>informacemi</a:t>
            </a:r>
            <a:r>
              <a:rPr lang="cs-CZ" dirty="0"/>
              <a:t>: </a:t>
            </a:r>
            <a:r>
              <a:rPr lang="en-US" dirty="0" err="1"/>
              <a:t>vybrat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co se </a:t>
            </a:r>
            <a:r>
              <a:rPr lang="en-US" dirty="0" err="1"/>
              <a:t>zaměřit</a:t>
            </a:r>
            <a:r>
              <a:rPr lang="en-US" dirty="0"/>
              <a:t> - </a:t>
            </a:r>
            <a:r>
              <a:rPr lang="en-US" dirty="0" err="1"/>
              <a:t>rozpoznávání</a:t>
            </a:r>
            <a:r>
              <a:rPr lang="en-US" dirty="0"/>
              <a:t> </a:t>
            </a:r>
            <a:r>
              <a:rPr lang="en-US" dirty="0" err="1"/>
              <a:t>důležitosti</a:t>
            </a:r>
            <a:endParaRPr lang="en-US" dirty="0"/>
          </a:p>
          <a:p>
            <a:pPr lvl="1"/>
            <a:r>
              <a:rPr lang="en-US" dirty="0" err="1"/>
              <a:t>svět</a:t>
            </a:r>
            <a:r>
              <a:rPr lang="en-US" dirty="0"/>
              <a:t> je </a:t>
            </a:r>
            <a:r>
              <a:rPr lang="en-US" dirty="0" err="1"/>
              <a:t>neskutečně</a:t>
            </a:r>
            <a:r>
              <a:rPr lang="en-US" dirty="0"/>
              <a:t> </a:t>
            </a:r>
            <a:r>
              <a:rPr lang="en-US" dirty="0" err="1"/>
              <a:t>složitý</a:t>
            </a:r>
            <a:r>
              <a:rPr lang="en-US" dirty="0"/>
              <a:t>, o </a:t>
            </a:r>
            <a:r>
              <a:rPr lang="en-US" dirty="0" err="1"/>
              <a:t>naši</a:t>
            </a:r>
            <a:r>
              <a:rPr lang="en-US" dirty="0"/>
              <a:t> </a:t>
            </a:r>
            <a:r>
              <a:rPr lang="en-US" dirty="0" err="1"/>
              <a:t>pozornost</a:t>
            </a:r>
            <a:r>
              <a:rPr lang="en-US" dirty="0"/>
              <a:t> </a:t>
            </a:r>
            <a:r>
              <a:rPr lang="en-US" dirty="0" err="1"/>
              <a:t>bojují</a:t>
            </a:r>
            <a:r>
              <a:rPr lang="en-US" dirty="0"/>
              <a:t> </a:t>
            </a:r>
            <a:r>
              <a:rPr lang="en-US" dirty="0" err="1"/>
              <a:t>myriády</a:t>
            </a:r>
            <a:r>
              <a:rPr lang="en-US" dirty="0"/>
              <a:t> </a:t>
            </a:r>
            <a:r>
              <a:rPr lang="en-US" dirty="0" err="1"/>
              <a:t>podnětů</a:t>
            </a:r>
            <a:r>
              <a:rPr lang="en-US" dirty="0"/>
              <a:t>, </a:t>
            </a:r>
            <a:r>
              <a:rPr lang="en-US" dirty="0" err="1"/>
              <a:t>potenciálních</a:t>
            </a:r>
            <a:r>
              <a:rPr lang="en-US" dirty="0"/>
              <a:t> </a:t>
            </a:r>
            <a:r>
              <a:rPr lang="en-US" dirty="0" err="1"/>
              <a:t>věcí</a:t>
            </a:r>
            <a:r>
              <a:rPr lang="en-US" dirty="0"/>
              <a:t> k </a:t>
            </a:r>
            <a:r>
              <a:rPr lang="en-US" dirty="0" err="1"/>
              <a:t>řešení</a:t>
            </a:r>
            <a:endParaRPr lang="en-US" dirty="0"/>
          </a:p>
          <a:p>
            <a:pPr lvl="1"/>
            <a:r>
              <a:rPr lang="en-US" dirty="0" err="1"/>
              <a:t>často</a:t>
            </a:r>
            <a:r>
              <a:rPr lang="en-US" dirty="0"/>
              <a:t> je </a:t>
            </a:r>
            <a:r>
              <a:rPr lang="en-US" dirty="0" err="1"/>
              <a:t>výběr</a:t>
            </a:r>
            <a:r>
              <a:rPr lang="en-US" dirty="0"/>
              <a:t> </a:t>
            </a:r>
            <a:r>
              <a:rPr lang="en-US" dirty="0" err="1"/>
              <a:t>určen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, </a:t>
            </a:r>
            <a:r>
              <a:rPr lang="en-US" dirty="0" err="1"/>
              <a:t>že</a:t>
            </a:r>
            <a:r>
              <a:rPr lang="en-US" dirty="0"/>
              <a:t> se </a:t>
            </a:r>
            <a:r>
              <a:rPr lang="en-US" dirty="0" err="1"/>
              <a:t>objeví</a:t>
            </a:r>
            <a:r>
              <a:rPr lang="en-US" dirty="0"/>
              <a:t> </a:t>
            </a:r>
            <a:r>
              <a:rPr lang="en-US" dirty="0" err="1"/>
              <a:t>něco</a:t>
            </a:r>
            <a:r>
              <a:rPr lang="en-US" dirty="0"/>
              <a:t> </a:t>
            </a:r>
            <a:r>
              <a:rPr lang="en-US" dirty="0" err="1"/>
              <a:t>urgentního</a:t>
            </a:r>
            <a:r>
              <a:rPr lang="en-US" dirty="0"/>
              <a:t>, co </a:t>
            </a:r>
            <a:r>
              <a:rPr lang="en-US" dirty="0" err="1"/>
              <a:t>musíme</a:t>
            </a:r>
            <a:r>
              <a:rPr lang="en-US" dirty="0"/>
              <a:t> </a:t>
            </a:r>
            <a:r>
              <a:rPr lang="en-US" dirty="0" err="1"/>
              <a:t>řešit</a:t>
            </a:r>
            <a:endParaRPr lang="en-US" dirty="0"/>
          </a:p>
          <a:p>
            <a:pPr lvl="1"/>
            <a:r>
              <a:rPr lang="en-US" dirty="0" err="1"/>
              <a:t>nenechme</a:t>
            </a:r>
            <a:r>
              <a:rPr lang="en-US" dirty="0"/>
              <a:t> se </a:t>
            </a:r>
            <a:r>
              <a:rPr lang="en-US" dirty="0" err="1"/>
              <a:t>jen</a:t>
            </a:r>
            <a:r>
              <a:rPr lang="en-US" dirty="0"/>
              <a:t> </a:t>
            </a:r>
            <a:r>
              <a:rPr lang="en-US" dirty="0" err="1"/>
              <a:t>vláčet</a:t>
            </a:r>
            <a:r>
              <a:rPr lang="en-US" dirty="0"/>
              <a:t> </a:t>
            </a:r>
            <a:r>
              <a:rPr lang="en-US" dirty="0" err="1"/>
              <a:t>nejnovějšími</a:t>
            </a:r>
            <a:r>
              <a:rPr lang="en-US" dirty="0"/>
              <a:t> </a:t>
            </a:r>
            <a:r>
              <a:rPr lang="en-US" dirty="0" err="1"/>
              <a:t>podněty</a:t>
            </a:r>
            <a:r>
              <a:rPr lang="en-US" dirty="0"/>
              <a:t>,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určujme</a:t>
            </a:r>
            <a:r>
              <a:rPr lang="en-US" dirty="0"/>
              <a:t>, co je </a:t>
            </a:r>
            <a:r>
              <a:rPr lang="en-US" dirty="0" err="1"/>
              <a:t>hodno</a:t>
            </a:r>
            <a:r>
              <a:rPr lang="en-US" dirty="0"/>
              <a:t> </a:t>
            </a:r>
            <a:r>
              <a:rPr lang="en-US" dirty="0" err="1"/>
              <a:t>naší</a:t>
            </a:r>
            <a:r>
              <a:rPr lang="en-US" dirty="0"/>
              <a:t> </a:t>
            </a:r>
            <a:r>
              <a:rPr lang="en-US" dirty="0" err="1"/>
              <a:t>pozornosti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cs-CZ" dirty="0"/>
              <a:t>Výběr tématu, položení otázky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výhoda</a:t>
            </a:r>
            <a:r>
              <a:rPr lang="en-US" dirty="0"/>
              <a:t> </a:t>
            </a:r>
            <a:r>
              <a:rPr lang="en-US" dirty="0" err="1"/>
              <a:t>dlouhodobějších</a:t>
            </a:r>
            <a:r>
              <a:rPr lang="en-US" dirty="0"/>
              <a:t> </a:t>
            </a:r>
            <a:r>
              <a:rPr lang="en-US" dirty="0" err="1"/>
              <a:t>témat</a:t>
            </a:r>
            <a:r>
              <a:rPr lang="en-US" dirty="0"/>
              <a:t> - </a:t>
            </a:r>
            <a:r>
              <a:rPr lang="en-US" dirty="0" err="1"/>
              <a:t>stát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něco</a:t>
            </a:r>
            <a:r>
              <a:rPr lang="en-US" dirty="0"/>
              <a:t> </a:t>
            </a:r>
            <a:r>
              <a:rPr lang="en-US" dirty="0" err="1"/>
              <a:t>expertem</a:t>
            </a:r>
            <a:r>
              <a:rPr lang="en-US" dirty="0"/>
              <a:t>, </a:t>
            </a:r>
            <a:r>
              <a:rPr lang="en-US" dirty="0" err="1"/>
              <a:t>tím</a:t>
            </a:r>
            <a:r>
              <a:rPr lang="en-US" dirty="0"/>
              <a:t> se </a:t>
            </a:r>
            <a:r>
              <a:rPr lang="en-US" dirty="0" err="1"/>
              <a:t>člověk</a:t>
            </a:r>
            <a:r>
              <a:rPr lang="en-US" dirty="0"/>
              <a:t> </a:t>
            </a:r>
            <a:r>
              <a:rPr lang="en-US" dirty="0" err="1"/>
              <a:t>učí</a:t>
            </a:r>
            <a:r>
              <a:rPr lang="en-US" dirty="0"/>
              <a:t> </a:t>
            </a:r>
            <a:r>
              <a:rPr lang="en-US" dirty="0" err="1"/>
              <a:t>pracovat</a:t>
            </a:r>
            <a:r>
              <a:rPr lang="en-US" dirty="0"/>
              <a:t> s </a:t>
            </a:r>
            <a:r>
              <a:rPr lang="en-US" dirty="0" err="1"/>
              <a:t>informacemi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špičkové</a:t>
            </a:r>
            <a:r>
              <a:rPr lang="en-US" dirty="0"/>
              <a:t> </a:t>
            </a:r>
            <a:r>
              <a:rPr lang="en-US" dirty="0" err="1"/>
              <a:t>úrovni</a:t>
            </a:r>
            <a:endParaRPr lang="en-US" dirty="0"/>
          </a:p>
          <a:p>
            <a:r>
              <a:rPr lang="en-US" dirty="0" err="1"/>
              <a:t>jaké</a:t>
            </a:r>
            <a:r>
              <a:rPr lang="en-US" dirty="0"/>
              <a:t> </a:t>
            </a:r>
            <a:r>
              <a:rPr lang="en-US" dirty="0" err="1"/>
              <a:t>máte</a:t>
            </a:r>
            <a:r>
              <a:rPr lang="en-US" dirty="0"/>
              <a:t>/</a:t>
            </a:r>
            <a:r>
              <a:rPr lang="en-US" dirty="0" err="1"/>
              <a:t>mohli</a:t>
            </a:r>
            <a:r>
              <a:rPr lang="en-US" dirty="0"/>
              <a:t> </a:t>
            </a:r>
            <a:r>
              <a:rPr lang="en-US" dirty="0" err="1"/>
              <a:t>byste</a:t>
            </a:r>
            <a:r>
              <a:rPr lang="en-US" dirty="0"/>
              <a:t> </a:t>
            </a:r>
            <a:r>
              <a:rPr lang="en-US" dirty="0" err="1"/>
              <a:t>mít</a:t>
            </a:r>
            <a:r>
              <a:rPr lang="en-US" dirty="0"/>
              <a:t> </a:t>
            </a:r>
            <a:r>
              <a:rPr lang="en-US" dirty="0" err="1"/>
              <a:t>důležité</a:t>
            </a:r>
            <a:r>
              <a:rPr lang="en-US" dirty="0"/>
              <a:t> </a:t>
            </a:r>
            <a:r>
              <a:rPr lang="en-US" dirty="0" err="1"/>
              <a:t>dlouhodobější</a:t>
            </a:r>
            <a:r>
              <a:rPr lang="en-US" dirty="0"/>
              <a:t> </a:t>
            </a:r>
            <a:r>
              <a:rPr lang="en-US" dirty="0" err="1"/>
              <a:t>téma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oblast, </a:t>
            </a:r>
            <a:r>
              <a:rPr lang="en-US" dirty="0" err="1"/>
              <a:t>zacílit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skrze</a:t>
            </a:r>
            <a:r>
              <a:rPr lang="en-US" dirty="0"/>
              <a:t> </a:t>
            </a:r>
            <a:r>
              <a:rPr lang="en-US" dirty="0" err="1"/>
              <a:t>konkrétní</a:t>
            </a:r>
            <a:r>
              <a:rPr lang="en-US" dirty="0"/>
              <a:t> </a:t>
            </a:r>
            <a:r>
              <a:rPr lang="en-US" dirty="0" err="1"/>
              <a:t>otázku</a:t>
            </a:r>
            <a:r>
              <a:rPr lang="en-US" dirty="0"/>
              <a:t>, co </a:t>
            </a:r>
            <a:r>
              <a:rPr lang="en-US" dirty="0" err="1"/>
              <a:t>vás</a:t>
            </a:r>
            <a:r>
              <a:rPr lang="en-US" dirty="0"/>
              <a:t> </a:t>
            </a:r>
            <a:r>
              <a:rPr lang="en-US" dirty="0" err="1"/>
              <a:t>zajímá</a:t>
            </a:r>
            <a:endParaRPr lang="en-US" dirty="0"/>
          </a:p>
          <a:p>
            <a:pPr lvl="1"/>
            <a:r>
              <a:rPr lang="en-US" dirty="0" err="1"/>
              <a:t>formulovat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, </a:t>
            </a:r>
            <a:r>
              <a:rPr lang="en-US" dirty="0" err="1"/>
              <a:t>proč</a:t>
            </a:r>
            <a:r>
              <a:rPr lang="en-US" dirty="0"/>
              <a:t> </a:t>
            </a:r>
            <a:r>
              <a:rPr lang="en-US" dirty="0" err="1"/>
              <a:t>zrovna</a:t>
            </a:r>
            <a:r>
              <a:rPr lang="en-US" dirty="0"/>
              <a:t> </a:t>
            </a:r>
            <a:r>
              <a:rPr lang="en-US" dirty="0" err="1"/>
              <a:t>toto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777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cs-CZ" dirty="0"/>
              <a:t>Výběr tématu, položení otázky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Úkol: formulujte svou otázku v rámci sociální práce</a:t>
            </a:r>
          </a:p>
          <a:p>
            <a:r>
              <a:rPr lang="cs-CZ" dirty="0"/>
              <a:t>Proč je dobré otázku a ne jen téma: </a:t>
            </a:r>
          </a:p>
          <a:p>
            <a:pPr lvl="1"/>
            <a:r>
              <a:rPr lang="cs-CZ" dirty="0"/>
              <a:t>Příklad s nemocí X, chci pomáhat lidem co trpí touto nemocí - jak dopadne zadaná rešerše?</a:t>
            </a:r>
          </a:p>
          <a:p>
            <a:pPr lvl="1"/>
            <a:r>
              <a:rPr lang="cs-CZ" dirty="0"/>
              <a:t>Co chceme především vědět: </a:t>
            </a:r>
          </a:p>
          <a:p>
            <a:pPr lvl="2"/>
            <a:r>
              <a:rPr lang="cs-CZ" dirty="0"/>
              <a:t>jak se dá těm lidem nejlépe pomoct, </a:t>
            </a:r>
          </a:p>
          <a:p>
            <a:pPr lvl="2"/>
            <a:r>
              <a:rPr lang="cs-CZ" dirty="0"/>
              <a:t>jaká jsou nejlepší řešení toho problému</a:t>
            </a:r>
            <a:br>
              <a:rPr lang="cs-CZ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472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cs-CZ" dirty="0"/>
              <a:t>Výběr tématu, položení otázky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Úkol: formulujte svou otázku v rámci sociální práce</a:t>
            </a:r>
          </a:p>
          <a:p>
            <a:r>
              <a:rPr lang="cs-CZ" dirty="0"/>
              <a:t>Proč je dobré otázku a ne jen téma: </a:t>
            </a:r>
          </a:p>
          <a:p>
            <a:pPr lvl="1"/>
            <a:r>
              <a:rPr lang="cs-CZ" dirty="0"/>
              <a:t>Příklad s nemocí X, chci pomáhat lidem co trpí touto nemocí - jak dopadne zadaná rešerše?</a:t>
            </a:r>
          </a:p>
          <a:p>
            <a:pPr lvl="1"/>
            <a:r>
              <a:rPr lang="cs-CZ" dirty="0"/>
              <a:t>Co chceme především vědět: </a:t>
            </a:r>
          </a:p>
          <a:p>
            <a:pPr lvl="2"/>
            <a:r>
              <a:rPr lang="cs-CZ" dirty="0"/>
              <a:t>jak se dá těm lidem nejlépe pomoct, </a:t>
            </a:r>
          </a:p>
          <a:p>
            <a:pPr lvl="2"/>
            <a:r>
              <a:rPr lang="cs-CZ" dirty="0"/>
              <a:t>jaká jsou nejlepší řešení toho problému</a:t>
            </a:r>
            <a:br>
              <a:rPr lang="cs-CZ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72829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2048</TotalTime>
  <Words>840</Words>
  <Application>Microsoft Office PowerPoint</Application>
  <PresentationFormat>Předvádění na obrazovce (4:3)</PresentationFormat>
  <Paragraphs>105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Motiv sady Office</vt:lpstr>
      <vt:lpstr>Práce s informacemi</vt:lpstr>
      <vt:lpstr>Základní rámec</vt:lpstr>
      <vt:lpstr>Prezentace aplikace PowerPoint</vt:lpstr>
      <vt:lpstr>Proč možnost číslo 2</vt:lpstr>
      <vt:lpstr>Fáze práce s informacemi</vt:lpstr>
      <vt:lpstr>1. Výběr tématu, položení otázky</vt:lpstr>
      <vt:lpstr>1. Výběr tématu, položení otázky</vt:lpstr>
      <vt:lpstr>1. Výběr tématu, položení otázky</vt:lpstr>
      <vt:lpstr>1. Výběr tématu, položení otázky</vt:lpstr>
      <vt:lpstr>1. Výběr tématu, položení otázky</vt:lpstr>
      <vt:lpstr>2. Průzkum</vt:lpstr>
      <vt:lpstr>2. Průzkum</vt:lpstr>
      <vt:lpstr>2. Průzkum</vt:lpstr>
      <vt:lpstr>3. Vyhodnocení</vt:lpstr>
      <vt:lpstr>4. Kontinuální vylepšování</vt:lpstr>
      <vt:lpstr>Metody práce s informacemi</vt:lpstr>
      <vt:lpstr>Příklady metod</vt:lpstr>
      <vt:lpstr>Metody jako kufřík s nástroji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Práce s informacemi</dc:title>
  <dc:creator>Jan Votava</dc:creator>
  <cp:lastModifiedBy>lektor</cp:lastModifiedBy>
  <cp:revision>15</cp:revision>
  <dcterms:created xsi:type="dcterms:W3CDTF">2020-09-14T12:42:58Z</dcterms:created>
  <dcterms:modified xsi:type="dcterms:W3CDTF">2022-10-20T07:35:17Z</dcterms:modified>
</cp:coreProperties>
</file>