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306" r:id="rId4"/>
    <p:sldId id="307" r:id="rId5"/>
    <p:sldId id="308" r:id="rId6"/>
    <p:sldId id="310" r:id="rId7"/>
    <p:sldId id="312" r:id="rId8"/>
    <p:sldId id="276" r:id="rId9"/>
    <p:sldId id="277" r:id="rId10"/>
    <p:sldId id="285" r:id="rId11"/>
    <p:sldId id="286" r:id="rId12"/>
    <p:sldId id="304" r:id="rId13"/>
    <p:sldId id="274" r:id="rId14"/>
    <p:sldId id="280" r:id="rId15"/>
    <p:sldId id="313" r:id="rId16"/>
    <p:sldId id="283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87" r:id="rId28"/>
    <p:sldId id="299" r:id="rId29"/>
    <p:sldId id="305" r:id="rId3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8831A-585A-458E-8658-78D0219A9A99}" type="datetimeFigureOut">
              <a:rPr lang="cs-CZ"/>
              <a:pPr>
                <a:defRPr/>
              </a:pPr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D119C-18AE-451D-BBB8-47ED104257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F1CED-5599-4AC3-8A57-B3DB1D7842ED}" type="datetimeFigureOut">
              <a:rPr lang="cs-CZ"/>
              <a:pPr>
                <a:defRPr/>
              </a:pPr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947FF-41B1-46E0-9063-3FD310B8BF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5D0BF-39B5-4F06-B71F-4DA81EBCDC1E}" type="datetimeFigureOut">
              <a:rPr lang="cs-CZ"/>
              <a:pPr>
                <a:defRPr/>
              </a:pPr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B49ED-F730-4C89-9608-22A78AF6EB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B9391-6A3D-4C76-9957-DADBF31CED11}" type="datetimeFigureOut">
              <a:rPr lang="cs-CZ"/>
              <a:pPr>
                <a:defRPr/>
              </a:pPr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6C6B6-831E-4E07-A2F1-C8690BA19A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6D7A1-9182-4A0F-9D33-8BB051BD3EC5}" type="datetimeFigureOut">
              <a:rPr lang="cs-CZ"/>
              <a:pPr>
                <a:defRPr/>
              </a:pPr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D1E7A-D507-4F0D-8931-C7D937B333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C4726-20A1-47A9-812A-1DA28BBAB485}" type="datetimeFigureOut">
              <a:rPr lang="cs-CZ"/>
              <a:pPr>
                <a:defRPr/>
              </a:pPr>
              <a:t>25. 10. 2021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B3F4D-89BC-4102-B668-93140B5BF8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0EDA-2995-4A5D-AF26-6F85612A4A2C}" type="datetimeFigureOut">
              <a:rPr lang="cs-CZ"/>
              <a:pPr>
                <a:defRPr/>
              </a:pPr>
              <a:t>25. 10. 2021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299CD-F3C3-4306-B3BF-96EFD0ECE2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5B61D-1E99-49C7-9D18-64F9F2EC0038}" type="datetimeFigureOut">
              <a:rPr lang="cs-CZ"/>
              <a:pPr>
                <a:defRPr/>
              </a:pPr>
              <a:t>25. 10. 2021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B200-44FC-4FC9-A38D-FBD8BA6759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D88DE-5969-4D0E-B064-3FD09313C9B2}" type="datetimeFigureOut">
              <a:rPr lang="cs-CZ"/>
              <a:pPr>
                <a:defRPr/>
              </a:pPr>
              <a:t>25. 10. 2021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244C1-BF94-42D5-854E-CE0387D04F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1DF6F-B40D-48EF-A117-383CFEEB7224}" type="datetimeFigureOut">
              <a:rPr lang="cs-CZ"/>
              <a:pPr>
                <a:defRPr/>
              </a:pPr>
              <a:t>25. 10. 2021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D5816-798A-4D95-BC54-045CF97CCC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61369-8A82-4E03-BD58-D707307D9A8F}" type="datetimeFigureOut">
              <a:rPr lang="cs-CZ"/>
              <a:pPr>
                <a:defRPr/>
              </a:pPr>
              <a:t>25. 10. 2021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126BD-3594-4305-A2D2-3DC43B72DD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E50B45-6FAC-47E0-8D20-0B210D38388F}" type="datetimeFigureOut">
              <a:rPr lang="cs-CZ"/>
              <a:pPr>
                <a:defRPr/>
              </a:pPr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82521-178B-4795-ABB0-A85A5DE725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Racionalita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Výborné výkony racionality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5259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cs-CZ" sz="2400" dirty="0"/>
          </a:p>
          <a:p>
            <a:pPr eaLnBrk="1" hangingPunct="1">
              <a:buFont typeface="Arial" charset="0"/>
              <a:buNone/>
            </a:pPr>
            <a:endParaRPr lang="cs-CZ" sz="2400" dirty="0"/>
          </a:p>
          <a:p>
            <a:pPr eaLnBrk="1" hangingPunct="1">
              <a:buFont typeface="Arial" charset="0"/>
              <a:buNone/>
            </a:pPr>
            <a:endParaRPr lang="cs-CZ" sz="2800" dirty="0"/>
          </a:p>
          <a:p>
            <a:pPr eaLnBrk="1" hangingPunct="1">
              <a:buFont typeface="Arial" charset="0"/>
              <a:buNone/>
            </a:pPr>
            <a:r>
              <a:rPr lang="cs-CZ" sz="2800" dirty="0"/>
              <a:t>Případy výborných výsledků racionální metody: např. </a:t>
            </a:r>
            <a:r>
              <a:rPr lang="cs-CZ" sz="2800" b="1" dirty="0"/>
              <a:t>věda a složitější technologie </a:t>
            </a:r>
            <a:r>
              <a:rPr lang="cs-CZ" sz="2800" dirty="0"/>
              <a:t>by bez aplikace Systému 2 nemohly existovat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Názor expertů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525962"/>
          </a:xfrm>
        </p:spPr>
        <p:txBody>
          <a:bodyPr/>
          <a:lstStyle/>
          <a:p>
            <a:pPr eaLnBrk="1" hangingPunct="1"/>
            <a:r>
              <a:rPr lang="cs-CZ" sz="2800" dirty="0"/>
              <a:t>Autoři psychologických poznatků vyzvedávajících intuici (Klein, </a:t>
            </a:r>
            <a:r>
              <a:rPr lang="cs-CZ" sz="2800" dirty="0" err="1"/>
              <a:t>Claxton</a:t>
            </a:r>
            <a:r>
              <a:rPr lang="cs-CZ" sz="2800" dirty="0"/>
              <a:t>, Wilson)zároveň nepochybují o tom, že racionální uvažování je užitečné.</a:t>
            </a:r>
          </a:p>
          <a:p>
            <a:pPr eaLnBrk="1" hangingPunct="1"/>
            <a:endParaRPr lang="cs-CZ" sz="2800" b="1" dirty="0"/>
          </a:p>
          <a:p>
            <a:pPr eaLnBrk="1" hangingPunct="1"/>
            <a:r>
              <a:rPr lang="cs-CZ" sz="2800" dirty="0"/>
              <a:t>Jde ostatně o vědce a vědecká metoda je aplikací racionality par excellence.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Lidový argument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cs-CZ"/>
          </a:p>
          <a:p>
            <a:pPr algn="ctr">
              <a:buFont typeface="Arial" charset="0"/>
              <a:buNone/>
            </a:pPr>
            <a:endParaRPr lang="cs-CZ"/>
          </a:p>
          <a:p>
            <a:pPr algn="ctr">
              <a:buFont typeface="Arial" charset="0"/>
              <a:buNone/>
            </a:pPr>
            <a:r>
              <a:rPr lang="cs-CZ"/>
              <a:t>Na příkladu různých projektů, např. stavby domu, víme, že racionální postup má lepší výsledky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Meta-metoda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uvádění důvodů – to všichni uznáváme a používáme</a:t>
            </a:r>
          </a:p>
          <a:p>
            <a:pPr eaLnBrk="1" hangingPunct="1"/>
            <a:r>
              <a:rPr lang="cs-CZ" dirty="0"/>
              <a:t>pokud chce někdo nějakou jinou metodu použít, uvádí pro to </a:t>
            </a:r>
            <a:r>
              <a:rPr lang="cs-CZ" dirty="0" smtClean="0"/>
              <a:t>důvody = spoléhá se na rozum, racionalitu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Smysluplnost zkoumání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525962"/>
          </a:xfrm>
        </p:spPr>
        <p:txBody>
          <a:bodyPr/>
          <a:lstStyle/>
          <a:p>
            <a:pPr eaLnBrk="1" hangingPunct="1"/>
            <a:r>
              <a:rPr lang="cs-CZ" sz="2800" dirty="0"/>
              <a:t>Čím více času věnujeme pečlivému zkoumání nějaké otázky (problému), tím větší máme šanci, že naše výsledná odpověď (řešení) bude správná.</a:t>
            </a:r>
          </a:p>
          <a:p>
            <a:pPr eaLnBrk="1" hangingPunct="1"/>
            <a:endParaRPr lang="cs-CZ" sz="2800" b="1" dirty="0"/>
          </a:p>
          <a:p>
            <a:pPr eaLnBrk="1" hangingPunct="1"/>
            <a:r>
              <a:rPr lang="cs-CZ" sz="2800" dirty="0"/>
              <a:t>Tedy platí i: čím více nad problémem přemýšlíme, tím větší máme šanci na lepší odpověď.</a:t>
            </a:r>
          </a:p>
          <a:p>
            <a:pPr eaLnBrk="1" hangingPunct="1"/>
            <a:endParaRPr lang="cs-CZ" sz="2800" dirty="0"/>
          </a:p>
          <a:p>
            <a:pPr eaLnBrk="1" hangingPunct="1"/>
            <a:r>
              <a:rPr lang="cs-CZ" sz="2800" dirty="0"/>
              <a:t>Pokud zůstaneme pouze u intuice, může to být projevem lenosti, pohodlnosti</a:t>
            </a:r>
          </a:p>
          <a:p>
            <a:pPr eaLnBrk="1" hangingPunct="1"/>
            <a:r>
              <a:rPr lang="cs-CZ" sz="2800" dirty="0"/>
              <a:t>Koncept racionality </a:t>
            </a:r>
            <a:r>
              <a:rPr lang="cs-CZ" sz="2800" dirty="0" err="1"/>
              <a:t>Keitha</a:t>
            </a:r>
            <a:r>
              <a:rPr lang="cs-CZ" sz="2800" dirty="0"/>
              <a:t> </a:t>
            </a:r>
            <a:r>
              <a:rPr lang="cs-CZ" sz="2800" dirty="0" err="1"/>
              <a:t>Stanoviche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Pálka a míček stojí dohromady 110 korun. Pálka stojí o 100 korun více než míček. Kolik stojí míček?</a:t>
            </a:r>
            <a:br>
              <a:rPr lang="cs-CZ" dirty="0"/>
            </a:br>
            <a:endParaRPr lang="cs-CZ" dirty="0"/>
          </a:p>
          <a:p>
            <a:r>
              <a:rPr lang="cs-CZ" dirty="0"/>
              <a:t>Pokud 5 strojů potřebuje 5 minut na to, aby vyrobilo 5 výrobků, jak dlouho bude trvat, než 100 strojů vyrobí 100 výrobků?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Napravování nedostatků intuice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3883036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800" dirty="0" err="1"/>
              <a:t>Kahneman</a:t>
            </a:r>
            <a:r>
              <a:rPr lang="cs-CZ" sz="2800" dirty="0"/>
              <a:t>, kdy je třeba přejít k Systému 2:</a:t>
            </a:r>
          </a:p>
          <a:p>
            <a:pPr eaLnBrk="1" hangingPunct="1"/>
            <a:r>
              <a:rPr lang="cs-CZ" sz="2800" dirty="0"/>
              <a:t>když jde o typ problému, na který není intuice stavěná</a:t>
            </a:r>
          </a:p>
          <a:p>
            <a:pPr eaLnBrk="1" hangingPunct="1"/>
            <a:r>
              <a:rPr lang="cs-CZ" sz="2800" dirty="0"/>
              <a:t>když jde o důležité rozhodnutí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Rozum versus Intuice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Není na tom ale rozum v oblasti nejistého poznání stejně špatně jako intuice?</a:t>
            </a:r>
          </a:p>
          <a:p>
            <a:r>
              <a:rPr lang="cs-CZ"/>
              <a:t>Důvod, proč by na tom mohl být lépe: experimenty srovnávající intuici expertů s matematickým přístupem (mechanický kvantifikující postup odpovídající racionalitě) v prostředí s nízkou validitou predikcí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Intuice versus Matematika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/>
              <a:t>Jak vypadají příslušné experimenty?</a:t>
            </a:r>
          </a:p>
          <a:p>
            <a:pPr>
              <a:buFont typeface="Arial" charset="0"/>
              <a:buNone/>
            </a:pPr>
            <a:r>
              <a:rPr lang="cs-CZ"/>
              <a:t>Srovnání mezi</a:t>
            </a:r>
          </a:p>
          <a:p>
            <a:r>
              <a:rPr lang="cs-CZ"/>
              <a:t>profesionální pedagogičtí pracovníci (známky ze SŠ, výsledky testů, dlouhý pohovor, čtyřstránkové vyjádření)</a:t>
            </a:r>
          </a:p>
          <a:p>
            <a:r>
              <a:rPr lang="cs-CZ"/>
              <a:t>vzorec (známky ze SŠ a výsledky jednoho testu)</a:t>
            </a:r>
          </a:p>
          <a:p>
            <a:pPr>
              <a:buFont typeface="Arial" charset="0"/>
              <a:buNone/>
            </a:pPr>
            <a:r>
              <a:rPr lang="cs-CZ"/>
              <a:t>Výsledek: vzorec lepší než 11 ze 14 pracovníků</a:t>
            </a:r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Intuice versus Matematika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Těchto experimentů provedeno 200, z toho</a:t>
            </a:r>
          </a:p>
          <a:p>
            <a:pPr lvl="1"/>
            <a:r>
              <a:rPr lang="cs-CZ" sz="2400" dirty="0"/>
              <a:t>60 </a:t>
            </a:r>
            <a:r>
              <a:rPr lang="en-US" sz="2400" dirty="0"/>
              <a:t>% </a:t>
            </a:r>
            <a:r>
              <a:rPr lang="en-US" sz="2400" dirty="0" err="1"/>
              <a:t>lep</a:t>
            </a:r>
            <a:r>
              <a:rPr lang="cs-CZ" sz="2400" dirty="0" err="1"/>
              <a:t>ší</a:t>
            </a:r>
            <a:r>
              <a:rPr lang="cs-CZ" sz="2400" dirty="0"/>
              <a:t> vzorce</a:t>
            </a:r>
          </a:p>
          <a:p>
            <a:pPr lvl="1"/>
            <a:r>
              <a:rPr lang="cs-CZ" sz="2400" dirty="0"/>
              <a:t>zbytek remíza (taky pro vzorce)</a:t>
            </a:r>
          </a:p>
          <a:p>
            <a:pPr lvl="1"/>
            <a:r>
              <a:rPr lang="cs-CZ" sz="2400" dirty="0"/>
              <a:t>žádný pro intuici expertů</a:t>
            </a:r>
          </a:p>
          <a:p>
            <a:r>
              <a:rPr lang="cs-CZ" sz="2400" dirty="0"/>
              <a:t>Takové experimenty provedeny v oblastech: </a:t>
            </a:r>
            <a:r>
              <a:rPr lang="cs-CZ" sz="2400" dirty="0" err="1"/>
              <a:t>lékářské</a:t>
            </a:r>
            <a:r>
              <a:rPr lang="cs-CZ" sz="2400" dirty="0"/>
              <a:t> prognózy, předpovědi recidivy pachatelů, vyhodnocení vhodnosti párů pro pěstounství, úvěrových rizik, předpovídání výsledků fotbalu, predikce úspěchu podniků i budoucí kvalita vína („mezi divokou kritikou a hysterií“).</a:t>
            </a:r>
          </a:p>
          <a:p>
            <a:r>
              <a:rPr lang="cs-CZ" sz="2400" dirty="0"/>
              <a:t>duchovní otec tohoto přístupu: Paul </a:t>
            </a:r>
            <a:r>
              <a:rPr lang="cs-CZ" sz="2400" dirty="0" err="1"/>
              <a:t>Meehl</a:t>
            </a:r>
            <a:r>
              <a:rPr lang="cs-CZ" sz="2400" dirty="0"/>
              <a:t> o tom říká, že ve společenských vědách neexistuje žádná jiná tak dobře potvrzená kontroverzní hypotéza</a:t>
            </a:r>
            <a:endParaRPr lang="cs-CZ" sz="2400" i="1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Racionalita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dirty="0" err="1"/>
              <a:t>Kahneman</a:t>
            </a:r>
            <a:r>
              <a:rPr lang="cs-CZ" sz="2800" dirty="0"/>
              <a:t>: racionalita – systém 2 – pomalé myšlení</a:t>
            </a:r>
          </a:p>
          <a:p>
            <a:pPr eaLnBrk="1" hangingPunct="1"/>
            <a:r>
              <a:rPr lang="cs-CZ" sz="2800" dirty="0"/>
              <a:t>otázky promýšlíme pečlivě:</a:t>
            </a:r>
          </a:p>
          <a:p>
            <a:pPr lvl="1" eaLnBrk="1" hangingPunct="1"/>
            <a:r>
              <a:rPr lang="cs-CZ" sz="2400" dirty="0"/>
              <a:t>logicky, systematicky</a:t>
            </a:r>
          </a:p>
          <a:p>
            <a:pPr lvl="1" eaLnBrk="1" hangingPunct="1"/>
            <a:r>
              <a:rPr lang="cs-CZ" sz="2400" dirty="0"/>
              <a:t>pomocí na sebe navazujících souvislých kroků</a:t>
            </a:r>
          </a:p>
          <a:p>
            <a:pPr lvl="1" eaLnBrk="1" hangingPunct="1"/>
            <a:r>
              <a:rPr lang="cs-CZ" sz="2400" dirty="0"/>
              <a:t>pomocí hledání </a:t>
            </a:r>
            <a:r>
              <a:rPr lang="cs-CZ" sz="2400" b="1" dirty="0"/>
              <a:t>důvodů </a:t>
            </a:r>
            <a:r>
              <a:rPr lang="cs-CZ" sz="2400" dirty="0"/>
              <a:t>a</a:t>
            </a:r>
            <a:r>
              <a:rPr lang="cs-CZ" sz="2400" b="1" dirty="0"/>
              <a:t> námitek</a:t>
            </a:r>
          </a:p>
          <a:p>
            <a:pPr lvl="1" eaLnBrk="1" hangingPunct="1"/>
            <a:r>
              <a:rPr lang="cs-CZ" sz="2400" b="1" dirty="0"/>
              <a:t>analýza</a:t>
            </a:r>
            <a:r>
              <a:rPr lang="cs-CZ" sz="2400" dirty="0"/>
              <a:t>: rozklad a podrobné studium částí problému</a:t>
            </a:r>
            <a:endParaRPr lang="cs-CZ" sz="2400" b="1" dirty="0"/>
          </a:p>
          <a:p>
            <a:pPr eaLnBrk="1" hangingPunct="1"/>
            <a:r>
              <a:rPr lang="cs-CZ" sz="2800" dirty="0"/>
              <a:t>vyžaduje pozornost, záměrné vědomé úsilí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Intuice versus Matematika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/>
              <a:t>Lidé mají odpor k použití vzorců, myslí si, že jsou chytřejší, že ví více</a:t>
            </a:r>
          </a:p>
          <a:p>
            <a:r>
              <a:rPr lang="cs-CZ" sz="2800"/>
              <a:t>Ve skutečnosti mají tendenci úsudek překombinovat, anebo podlehnou nějakému kognitivnímu biasu</a:t>
            </a:r>
          </a:p>
          <a:p>
            <a:r>
              <a:rPr lang="cs-CZ" sz="2800"/>
              <a:t>Jejich úsudek je nespolehlivý a kontextově závislý (na náladě, aktuálních asociacích, viz soudci)</a:t>
            </a:r>
          </a:p>
          <a:p>
            <a:pPr lvl="1"/>
            <a:r>
              <a:rPr lang="cs-CZ" sz="2000"/>
              <a:t>to se vzorcům nikdy stát nemůže</a:t>
            </a:r>
          </a:p>
          <a:p>
            <a:r>
              <a:rPr lang="cs-CZ" sz="2400"/>
              <a:t>Meehl: </a:t>
            </a:r>
            <a:r>
              <a:rPr lang="cs-CZ" sz="2400" i="1"/>
              <a:t>Chcete-li maximalizovat přesnost předpovědí, finální rozhodnutí by mělo být ponecháno na vzorcích</a:t>
            </a:r>
          </a:p>
          <a:p>
            <a:pPr lvl="1"/>
            <a:r>
              <a:rPr lang="cs-CZ" sz="2000"/>
              <a:t>x personalistika</a:t>
            </a:r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Intuice versus Matematika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/>
              <a:t>Vzorce mohou být i jednoduché – příklad: vzorec na predikci trvalosti vztahu</a:t>
            </a:r>
          </a:p>
          <a:p>
            <a:r>
              <a:rPr lang="cs-CZ" sz="2400"/>
              <a:t>Kahneman</a:t>
            </a:r>
            <a:r>
              <a:rPr lang="cs-CZ"/>
              <a:t>: </a:t>
            </a:r>
            <a:r>
              <a:rPr lang="cs-CZ" sz="2400" i="1"/>
              <a:t>algoritmus, který si sepíšete na kus papíru, je často stejně dobrý jako statistický vzorec s vícenásobnou regresí, a určitě dost dobrý na to, aby překonal expertní úsudek</a:t>
            </a:r>
          </a:p>
          <a:p>
            <a:r>
              <a:rPr lang="cs-CZ" sz="2400"/>
              <a:t>praktický příklad: Apgar test</a:t>
            </a:r>
            <a:endParaRPr lang="cs-CZ" sz="2000"/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Intuice versus Matematika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Problém: averze k algoritmům</a:t>
            </a:r>
          </a:p>
          <a:p>
            <a:r>
              <a:rPr lang="cs-CZ" sz="2400" dirty="0"/>
              <a:t>vyjádření k této metodě: mechanická, roztříštěná, příliš zjednodušující, umělá, nereálná, nahodilá, nekompletní, tupá, pedantická, rozštěpená, triviální, násilná, statická, povrchní, rigidní, sterilní, akademická, pseudovědecká, slepá</a:t>
            </a:r>
          </a:p>
          <a:p>
            <a:r>
              <a:rPr lang="cs-CZ" sz="2400" dirty="0"/>
              <a:t>vyjádření k tradiční metodě expertní intuice: dynamická, globální, smysluplná, holistická, subtilní, delikátní, sympatická, </a:t>
            </a:r>
            <a:r>
              <a:rPr lang="cs-CZ" sz="2400" dirty="0" err="1"/>
              <a:t>konfigurální</a:t>
            </a:r>
            <a:r>
              <a:rPr lang="cs-CZ" sz="2400" dirty="0"/>
              <a:t>, bohatá, hluboká, ryzí, senzitivní, sofistikovaná, reálná, živoucí, konkrétní, přirozená, realistická, chápající</a:t>
            </a:r>
          </a:p>
          <a:p>
            <a:r>
              <a:rPr lang="cs-CZ" sz="2800" dirty="0"/>
              <a:t>odpovídá naší obecné tendenci preferovat přirozené, přírodní před umělým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Intuice versus Matematika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800"/>
              <a:t>Příklad aplikace získaných poznatků</a:t>
            </a:r>
          </a:p>
          <a:p>
            <a:r>
              <a:rPr lang="cs-CZ" sz="2800"/>
              <a:t>nový systém hodnocení uchazečů v armádě</a:t>
            </a:r>
          </a:p>
          <a:p>
            <a:r>
              <a:rPr lang="cs-CZ" sz="2800"/>
              <a:t>nejprve kritéria ohodnotit nezávisle (např. proti haló efektu)</a:t>
            </a:r>
          </a:p>
          <a:p>
            <a:r>
              <a:rPr lang="cs-CZ" sz="2800"/>
              <a:t>rozhodnutí pak nechat na vzorci</a:t>
            </a:r>
          </a:p>
          <a:p>
            <a:r>
              <a:rPr lang="cs-CZ" sz="2800"/>
              <a:t>vzpoura (roboti)</a:t>
            </a:r>
          </a:p>
          <a:p>
            <a:r>
              <a:rPr lang="cs-CZ" sz="2800"/>
              <a:t>zařazeno i intuitivní hodnocení</a:t>
            </a:r>
          </a:p>
          <a:p>
            <a:r>
              <a:rPr lang="cs-CZ" sz="2800"/>
              <a:t>výsledek: vylepšen soulad s realitou i intuitivní úsudek</a:t>
            </a:r>
          </a:p>
          <a:p>
            <a:pPr>
              <a:buFont typeface="Arial" charset="0"/>
              <a:buNone/>
            </a:pPr>
            <a:r>
              <a:rPr lang="cs-CZ" sz="2800"/>
              <a:t>Stejný postup lze aplikovat prakticky i kdekoliv jinde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Odpovědi na námitky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00063" y="2643188"/>
            <a:ext cx="8229600" cy="3382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cs-CZ"/>
          </a:p>
          <a:p>
            <a:pPr algn="ctr" eaLnBrk="1" hangingPunct="1">
              <a:buFont typeface="Arial" charset="0"/>
              <a:buNone/>
            </a:pPr>
            <a:r>
              <a:rPr lang="cs-CZ"/>
              <a:t>To se děje, tento druh „bloumání“ není dobrý.</a:t>
            </a:r>
          </a:p>
          <a:p>
            <a:pPr algn="ctr" eaLnBrk="1" hangingPunct="1">
              <a:buFont typeface="Arial" charset="0"/>
              <a:buNone/>
            </a:pPr>
            <a:endParaRPr lang="cs-CZ"/>
          </a:p>
          <a:p>
            <a:pPr algn="ctr" eaLnBrk="1" hangingPunct="1">
              <a:buFont typeface="Arial" charset="0"/>
              <a:buNone/>
            </a:pPr>
            <a:r>
              <a:rPr lang="cs-CZ"/>
              <a:t>Správné myšlení se snaží postupovat konstruktivně, disciplinovaně, navazovat na již řečené a posunovat se dál</a:t>
            </a:r>
          </a:p>
        </p:txBody>
      </p:sp>
      <p:sp>
        <p:nvSpPr>
          <p:cNvPr id="27652" name="TextovéPole 5"/>
          <p:cNvSpPr txBox="1">
            <a:spLocks noChangeArrowheads="1"/>
          </p:cNvSpPr>
          <p:nvPr/>
        </p:nvSpPr>
        <p:spPr bwMode="auto">
          <a:xfrm>
            <a:off x="500063" y="1571625"/>
            <a:ext cx="82153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dirty="0"/>
              <a:t>Námitka: Myšlení nikam nevede, jen se člověk točí v kruzích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Odpovědi na námitky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500063" y="2643188"/>
            <a:ext cx="8229600" cy="3382962"/>
          </a:xfrm>
        </p:spPr>
        <p:txBody>
          <a:bodyPr/>
          <a:lstStyle/>
          <a:p>
            <a:pPr eaLnBrk="1" hangingPunct="1"/>
            <a:r>
              <a:rPr lang="cs-CZ" sz="2800"/>
              <a:t>Racionalita neříká, že tyto metody se nemají používat – jsou dobrou pomůckou při zkoumání, mají být součástí zkoumání </a:t>
            </a:r>
            <a:r>
              <a:rPr lang="cs-CZ" sz="2800">
                <a:sym typeface="Wingdings" pitchFamily="2" charset="2"/>
              </a:rPr>
              <a:t></a:t>
            </a:r>
            <a:r>
              <a:rPr lang="en-US" sz="2800">
                <a:sym typeface="Wingdings" pitchFamily="2" charset="2"/>
              </a:rPr>
              <a:t> KOMBINACE</a:t>
            </a:r>
            <a:endParaRPr lang="cs-CZ" sz="2800"/>
          </a:p>
          <a:p>
            <a:pPr eaLnBrk="1" hangingPunct="1"/>
            <a:r>
              <a:rPr lang="cs-CZ" sz="2800"/>
              <a:t>Dva typy úkolů</a:t>
            </a:r>
          </a:p>
          <a:p>
            <a:pPr lvl="1" eaLnBrk="1" hangingPunct="1"/>
            <a:r>
              <a:rPr lang="cs-CZ" sz="2400"/>
              <a:t>vymyslet nové nápady</a:t>
            </a:r>
          </a:p>
          <a:p>
            <a:pPr lvl="1" eaLnBrk="1" hangingPunct="1"/>
            <a:r>
              <a:rPr lang="cs-CZ" sz="2400"/>
              <a:t>možnosti uspořádat, rozvést, zdůvodnit, vybrat mezi nimi – doména racionality</a:t>
            </a:r>
          </a:p>
        </p:txBody>
      </p:sp>
      <p:sp>
        <p:nvSpPr>
          <p:cNvPr id="28676" name="TextovéPole 5"/>
          <p:cNvSpPr txBox="1">
            <a:spLocks noChangeArrowheads="1"/>
          </p:cNvSpPr>
          <p:nvPr/>
        </p:nvSpPr>
        <p:spPr bwMode="auto">
          <a:xfrm>
            <a:off x="500063" y="1571625"/>
            <a:ext cx="82153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/>
              <a:t>Námitka: Meditativní a relaxační přístup k poznávání a rozhodování je lepší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Odpovědi na námitky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500063" y="2643188"/>
            <a:ext cx="8229600" cy="3382962"/>
          </a:xfrm>
        </p:spPr>
        <p:txBody>
          <a:bodyPr/>
          <a:lstStyle/>
          <a:p>
            <a:pPr eaLnBrk="1" hangingPunct="1"/>
            <a:r>
              <a:rPr lang="cs-CZ" dirty="0" err="1"/>
              <a:t>Claxton</a:t>
            </a:r>
            <a:r>
              <a:rPr lang="cs-CZ" dirty="0"/>
              <a:t> má na mysli námitku z menší efektivity, pokud se nekombinuje s intuitivními postupy, jinak racionalitu uznává</a:t>
            </a:r>
          </a:p>
          <a:p>
            <a:pPr eaLnBrk="1" hangingPunct="1"/>
            <a:r>
              <a:rPr lang="cs-CZ" dirty="0"/>
              <a:t>platí u činností typu sport a hudba </a:t>
            </a:r>
          </a:p>
          <a:p>
            <a:pPr eaLnBrk="1" hangingPunct="1"/>
            <a:r>
              <a:rPr lang="cs-CZ" dirty="0"/>
              <a:t>už u šachů je výhodnost vypuštění Systému 2 spíše výjimkou </a:t>
            </a:r>
          </a:p>
        </p:txBody>
      </p:sp>
      <p:sp>
        <p:nvSpPr>
          <p:cNvPr id="29700" name="TextovéPole 5"/>
          <p:cNvSpPr txBox="1">
            <a:spLocks noChangeArrowheads="1"/>
          </p:cNvSpPr>
          <p:nvPr/>
        </p:nvSpPr>
        <p:spPr bwMode="auto">
          <a:xfrm>
            <a:off x="500063" y="1571625"/>
            <a:ext cx="8215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/>
              <a:t>Námitka: Rozum je kontraproduktivní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Odpovědi na námitky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00063" y="2643188"/>
            <a:ext cx="8229600" cy="3382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cs-CZ" dirty="0"/>
          </a:p>
          <a:p>
            <a:pPr algn="ctr" eaLnBrk="1" hangingPunct="1">
              <a:buFont typeface="Arial" charset="0"/>
              <a:buNone/>
            </a:pPr>
            <a:r>
              <a:rPr lang="cs-CZ" dirty="0"/>
              <a:t>Možné řešení: udělat si ze snahy o racionální myšlení intelektuální koníček</a:t>
            </a:r>
          </a:p>
          <a:p>
            <a:pPr algn="ctr" eaLnBrk="1" hangingPunct="1">
              <a:buFont typeface="Arial" charset="0"/>
              <a:buNone/>
            </a:pPr>
            <a:endParaRPr lang="cs-CZ" dirty="0"/>
          </a:p>
          <a:p>
            <a:pPr algn="ctr" eaLnBrk="1" hangingPunct="1">
              <a:buFont typeface="Arial" charset="0"/>
              <a:buNone/>
            </a:pPr>
            <a:r>
              <a:rPr lang="cs-CZ" dirty="0"/>
              <a:t>Jako </a:t>
            </a:r>
            <a:r>
              <a:rPr lang="cs-CZ" dirty="0" err="1"/>
              <a:t>sudoku</a:t>
            </a:r>
            <a:r>
              <a:rPr lang="cs-CZ" dirty="0"/>
              <a:t> nebo šachy, jen mnohem užitečnější</a:t>
            </a:r>
          </a:p>
        </p:txBody>
      </p:sp>
      <p:sp>
        <p:nvSpPr>
          <p:cNvPr id="30724" name="TextovéPole 5"/>
          <p:cNvSpPr txBox="1">
            <a:spLocks noChangeArrowheads="1"/>
          </p:cNvSpPr>
          <p:nvPr/>
        </p:nvSpPr>
        <p:spPr bwMode="auto">
          <a:xfrm>
            <a:off x="500063" y="1571625"/>
            <a:ext cx="8215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/>
              <a:t>Námitka: Myšlení je námaha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Odpovědi na námitky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500063" y="2643188"/>
            <a:ext cx="8229600" cy="3382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cs-CZ"/>
          </a:p>
          <a:p>
            <a:pPr algn="ctr" eaLnBrk="1" hangingPunct="1">
              <a:buFont typeface="Arial" charset="0"/>
              <a:buNone/>
            </a:pPr>
            <a:r>
              <a:rPr lang="cs-CZ"/>
              <a:t>OK, ale zabere tolik času, kolik mu jej vyhradíme</a:t>
            </a:r>
          </a:p>
          <a:p>
            <a:pPr algn="ctr" eaLnBrk="1" hangingPunct="1">
              <a:buFont typeface="Arial" charset="0"/>
              <a:buNone/>
            </a:pPr>
            <a:endParaRPr lang="cs-CZ"/>
          </a:p>
          <a:p>
            <a:pPr algn="ctr" eaLnBrk="1" hangingPunct="1">
              <a:buFont typeface="Arial" charset="0"/>
              <a:buNone/>
            </a:pPr>
            <a:r>
              <a:rPr lang="cs-CZ"/>
              <a:t>U důležitých věcí je časová investice na místě</a:t>
            </a:r>
          </a:p>
        </p:txBody>
      </p:sp>
      <p:sp>
        <p:nvSpPr>
          <p:cNvPr id="31748" name="TextovéPole 5"/>
          <p:cNvSpPr txBox="1">
            <a:spLocks noChangeArrowheads="1"/>
          </p:cNvSpPr>
          <p:nvPr/>
        </p:nvSpPr>
        <p:spPr bwMode="auto">
          <a:xfrm>
            <a:off x="500063" y="1571625"/>
            <a:ext cx="8215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/>
              <a:t>Námitka: Myšlení je časově náročně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643938" cy="1143000"/>
          </a:xfrm>
        </p:spPr>
        <p:txBody>
          <a:bodyPr/>
          <a:lstStyle/>
          <a:p>
            <a:pPr eaLnBrk="1" hangingPunct="1"/>
            <a:r>
              <a:rPr lang="cs-CZ" dirty="0"/>
              <a:t>Souhrn – výhody racionality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Racionalita je meta-metodou</a:t>
            </a:r>
          </a:p>
          <a:p>
            <a:r>
              <a:rPr lang="cs-CZ" sz="2400" dirty="0"/>
              <a:t>Racionalita umožňuje napravovat nedostatky intuice</a:t>
            </a:r>
          </a:p>
          <a:p>
            <a:r>
              <a:rPr lang="cs-CZ" sz="2400" dirty="0"/>
              <a:t>Na racionalitě stojí věda a technika</a:t>
            </a:r>
          </a:p>
          <a:p>
            <a:r>
              <a:rPr lang="cs-CZ" sz="2400" dirty="0"/>
              <a:t>Expertní intuice prohrává s algoritmy</a:t>
            </a:r>
          </a:p>
          <a:p>
            <a:pPr eaLnBrk="1" hangingPunct="1"/>
            <a:r>
              <a:rPr lang="cs-CZ" sz="2400" dirty="0"/>
              <a:t>Čím pečlivěji se něčím zabýváme, tím lépe tomu budeme rozumět</a:t>
            </a:r>
          </a:p>
          <a:p>
            <a:pPr eaLnBrk="1" hangingPunct="1"/>
            <a:r>
              <a:rPr lang="cs-CZ" sz="2400" dirty="0"/>
              <a:t>Na příkladu různých projektů, např. stavby domu, víme, že racionální postup má lepší výsledky</a:t>
            </a:r>
          </a:p>
          <a:p>
            <a:pPr eaLnBrk="1" hangingPunct="1"/>
            <a:r>
              <a:rPr lang="cs-CZ" sz="2400" dirty="0"/>
              <a:t>Náš život určují důležitá rozhodnutí a ty je lepší provádět se zapojením racionality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Racionální rozhodování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Nevýhody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Časová náročnost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cs-CZ" dirty="0"/>
          </a:p>
          <a:p>
            <a:pPr>
              <a:buFont typeface="Arial" charset="0"/>
              <a:buNone/>
            </a:pPr>
            <a:r>
              <a:rPr lang="cs-CZ" dirty="0" err="1"/>
              <a:t>Kahneman</a:t>
            </a:r>
            <a:r>
              <a:rPr lang="cs-CZ" dirty="0"/>
              <a:t>:</a:t>
            </a:r>
          </a:p>
          <a:p>
            <a:pPr>
              <a:buFont typeface="Arial" charset="0"/>
              <a:buNone/>
            </a:pPr>
            <a:endParaRPr lang="cs-CZ" dirty="0"/>
          </a:p>
          <a:p>
            <a:pPr algn="ctr">
              <a:buFont typeface="Arial" charset="0"/>
              <a:buNone/>
            </a:pPr>
            <a:r>
              <a:rPr lang="cs-CZ" dirty="0"/>
              <a:t>racionalita = Systém 2 = </a:t>
            </a:r>
            <a:r>
              <a:rPr lang="cs-CZ" b="1" dirty="0"/>
              <a:t>pomalé</a:t>
            </a:r>
            <a:r>
              <a:rPr lang="cs-CZ" dirty="0"/>
              <a:t> myšlení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Námaha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se říká, myšlení bolí – cvičení, introspekce:</a:t>
            </a:r>
          </a:p>
          <a:p>
            <a:pPr lvl="1"/>
            <a:r>
              <a:rPr lang="cs-CZ" dirty="0"/>
              <a:t>Můžeme si vyzkoušet </a:t>
            </a:r>
            <a:r>
              <a:rPr lang="cs-CZ" dirty="0" err="1"/>
              <a:t>Kahnemanovu</a:t>
            </a:r>
            <a:r>
              <a:rPr lang="cs-CZ" dirty="0"/>
              <a:t> proceduru, na následujícím čísle:</a:t>
            </a:r>
          </a:p>
          <a:p>
            <a:pPr lvl="1"/>
            <a:r>
              <a:rPr lang="cs-CZ" dirty="0"/>
              <a:t>3212</a:t>
            </a:r>
          </a:p>
          <a:p>
            <a:pPr lvl="1"/>
            <a:r>
              <a:rPr lang="cs-CZ" dirty="0"/>
              <a:t>Souvisí s tělesnými projevy systému 2:</a:t>
            </a:r>
          </a:p>
          <a:p>
            <a:pPr lvl="2"/>
            <a:r>
              <a:rPr lang="cs-CZ" dirty="0"/>
              <a:t>rozšířené zornice</a:t>
            </a:r>
          </a:p>
          <a:p>
            <a:pPr lvl="2"/>
            <a:r>
              <a:rPr lang="cs-CZ" dirty="0"/>
              <a:t>zvýšení krevní tlak, zrychlený tep</a:t>
            </a:r>
          </a:p>
          <a:p>
            <a:pPr lvl="2"/>
            <a:r>
              <a:rPr lang="cs-CZ" dirty="0"/>
              <a:t>napětí svalů = námaha = nepříjemný pocit, strast</a:t>
            </a:r>
          </a:p>
          <a:p>
            <a:r>
              <a:rPr lang="cs-CZ" dirty="0"/>
              <a:t>Proč bychom se namáhali, proč bychom se měli dobrovolně trápit?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501062" cy="1143000"/>
          </a:xfrm>
        </p:spPr>
        <p:txBody>
          <a:bodyPr/>
          <a:lstStyle/>
          <a:p>
            <a:pPr eaLnBrk="1" hangingPunct="1"/>
            <a:r>
              <a:rPr lang="cs-CZ"/>
              <a:t>Rozum kontraproduktivní?</a:t>
            </a:r>
          </a:p>
        </p:txBody>
      </p:sp>
      <p:sp>
        <p:nvSpPr>
          <p:cNvPr id="819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357313"/>
            <a:ext cx="8258175" cy="857250"/>
          </a:xfrm>
        </p:spPr>
        <p:txBody>
          <a:bodyPr/>
          <a:lstStyle/>
          <a:p>
            <a:pPr algn="ctr" eaLnBrk="1" hangingPunct="1"/>
            <a:r>
              <a:rPr lang="en-US" sz="2200"/>
              <a:t>M</a:t>
            </a:r>
            <a:r>
              <a:rPr lang="cs-CZ" sz="2200"/>
              <a:t>ohl by někdo na základě psychologie hájit i to, že rozumové rozhodování je dokonce na škodu?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2428875"/>
            <a:ext cx="8258175" cy="40401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/>
              <a:t>Guy</a:t>
            </a:r>
            <a:r>
              <a:rPr lang="cs-CZ" dirty="0"/>
              <a:t> </a:t>
            </a:r>
            <a:r>
              <a:rPr lang="cs-CZ" dirty="0" err="1"/>
              <a:t>Claxton</a:t>
            </a:r>
            <a:r>
              <a:rPr lang="cs-CZ" dirty="0"/>
              <a:t>: </a:t>
            </a:r>
            <a:r>
              <a:rPr lang="cs-CZ" i="1" dirty="0" err="1"/>
              <a:t>Hair</a:t>
            </a:r>
            <a:r>
              <a:rPr lang="cs-CZ" i="1" dirty="0"/>
              <a:t> </a:t>
            </a:r>
            <a:r>
              <a:rPr lang="cs-CZ" i="1" dirty="0" err="1"/>
              <a:t>brain</a:t>
            </a:r>
            <a:r>
              <a:rPr lang="cs-CZ" i="1" dirty="0"/>
              <a:t>, </a:t>
            </a:r>
            <a:r>
              <a:rPr lang="cs-CZ" i="1" dirty="0" err="1"/>
              <a:t>tortois</a:t>
            </a:r>
            <a:r>
              <a:rPr lang="cs-CZ" i="1" dirty="0"/>
              <a:t> </a:t>
            </a:r>
            <a:r>
              <a:rPr lang="cs-CZ" i="1" dirty="0" err="1"/>
              <a:t>mind</a:t>
            </a:r>
            <a:r>
              <a:rPr lang="cs-CZ" i="1" dirty="0"/>
              <a:t>: </a:t>
            </a:r>
            <a:r>
              <a:rPr lang="cs-CZ" i="1" dirty="0" err="1"/>
              <a:t>How</a:t>
            </a:r>
            <a:r>
              <a:rPr lang="cs-CZ" i="1" dirty="0"/>
              <a:t> </a:t>
            </a:r>
            <a:r>
              <a:rPr lang="cs-CZ" i="1" dirty="0" err="1"/>
              <a:t>intelligence</a:t>
            </a:r>
            <a:r>
              <a:rPr lang="cs-CZ" i="1" dirty="0"/>
              <a:t> </a:t>
            </a:r>
            <a:r>
              <a:rPr lang="cs-CZ" i="1" dirty="0" err="1"/>
              <a:t>increases</a:t>
            </a:r>
            <a:r>
              <a:rPr lang="cs-CZ" i="1" dirty="0"/>
              <a:t> </a:t>
            </a:r>
            <a:r>
              <a:rPr lang="cs-CZ" i="1" dirty="0" err="1"/>
              <a:t>when</a:t>
            </a:r>
            <a:r>
              <a:rPr lang="cs-CZ" i="1" dirty="0"/>
              <a:t> </a:t>
            </a:r>
            <a:r>
              <a:rPr lang="cs-CZ" i="1" dirty="0" err="1"/>
              <a:t>you</a:t>
            </a:r>
            <a:r>
              <a:rPr lang="cs-CZ" i="1" dirty="0"/>
              <a:t> </a:t>
            </a:r>
            <a:r>
              <a:rPr lang="cs-CZ" i="1" dirty="0" err="1"/>
              <a:t>think</a:t>
            </a:r>
            <a:r>
              <a:rPr lang="cs-CZ" i="1" dirty="0"/>
              <a:t> </a:t>
            </a:r>
            <a:r>
              <a:rPr lang="cs-CZ" i="1" dirty="0" err="1"/>
              <a:t>less</a:t>
            </a:r>
            <a:endParaRPr lang="cs-CZ" i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experiment se šachisty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přemýšlení o pohybech při sportu či při hře na hudební nástroj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experiment s tvářemi a jejich popisem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kreativita a nové nápady přicházejí s relaxací, alfa vlnami, myšlení je naopak úsilí, snaha, námaha, práce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643938" cy="1143000"/>
          </a:xfrm>
        </p:spPr>
        <p:txBody>
          <a:bodyPr/>
          <a:lstStyle/>
          <a:p>
            <a:pPr eaLnBrk="1" hangingPunct="1"/>
            <a:r>
              <a:rPr lang="cs-CZ" dirty="0"/>
              <a:t>Souhrn – nevýhody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Racionální rozhodování je časově náročné</a:t>
            </a:r>
          </a:p>
          <a:p>
            <a:r>
              <a:rPr lang="cs-CZ" dirty="0"/>
              <a:t>Racionální rozhodování je namáhavé</a:t>
            </a:r>
          </a:p>
          <a:p>
            <a:pPr eaLnBrk="1" hangingPunct="1"/>
            <a:r>
              <a:rPr lang="cs-CZ" dirty="0"/>
              <a:t>Racionalita může být někdy kontraproduktivní</a:t>
            </a:r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Racionální rozhodování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Výhody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Napravování nedostatků intuice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74788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endParaRPr lang="cs-CZ" sz="2400" b="1" dirty="0"/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cs-CZ" sz="2400" dirty="0"/>
              <a:t>Intuice nedokáže vše (matematika, složitější logická argumentace). Racionalita zde funguje.</a:t>
            </a:r>
          </a:p>
          <a:p>
            <a:pPr marL="457200" indent="-457200" eaLnBrk="1" hangingPunct="1">
              <a:buFont typeface="Arial" charset="0"/>
              <a:buAutoNum type="arabicPeriod"/>
              <a:defRPr/>
            </a:pPr>
            <a:r>
              <a:rPr lang="cs-CZ" sz="2400" dirty="0"/>
              <a:t>Intuice může chybovat. Je to rozum, který umožňuje objevit a napravit její případné omyly.</a:t>
            </a:r>
          </a:p>
          <a:p>
            <a:pPr marL="457200" indent="-457200" eaLnBrk="1" hangingPunct="1">
              <a:buNone/>
              <a:defRPr/>
            </a:pPr>
            <a:endParaRPr lang="cs-CZ" sz="2400" dirty="0"/>
          </a:p>
          <a:p>
            <a:pPr marL="457200" indent="-457200" eaLnBrk="1" hangingPunct="1">
              <a:buNone/>
              <a:defRPr/>
            </a:pPr>
            <a:r>
              <a:rPr lang="cs-CZ" sz="2400" dirty="0"/>
              <a:t>= </a:t>
            </a:r>
            <a:r>
              <a:rPr lang="cs-CZ" sz="2400" b="1" dirty="0"/>
              <a:t>kritické myšlení</a:t>
            </a:r>
            <a:endParaRPr lang="cs-CZ" sz="2400" dirty="0"/>
          </a:p>
          <a:p>
            <a:pPr marL="457200" indent="-457200" eaLnBrk="1" hangingPunct="1">
              <a:buNone/>
              <a:defRPr/>
            </a:pPr>
            <a:r>
              <a:rPr lang="cs-CZ" sz="2400" dirty="0"/>
              <a:t>	Použití racionality na kontrolu</a:t>
            </a:r>
            <a:r>
              <a:rPr lang="en-US" sz="2400" dirty="0"/>
              <a:t>/</a:t>
            </a:r>
            <a:r>
              <a:rPr lang="en-US" sz="2400" dirty="0" err="1"/>
              <a:t>revizi</a:t>
            </a:r>
            <a:r>
              <a:rPr lang="cs-CZ" sz="2400" dirty="0"/>
              <a:t> prvního dojmu</a:t>
            </a:r>
          </a:p>
          <a:p>
            <a:pPr marL="457200" indent="-457200" eaLnBrk="1" hangingPunct="1">
              <a:buNone/>
              <a:defRPr/>
            </a:pPr>
            <a:r>
              <a:rPr lang="cs-CZ" sz="2400" b="1" dirty="0"/>
              <a:t>	</a:t>
            </a:r>
            <a:r>
              <a:rPr lang="en-US" sz="2400" dirty="0" err="1"/>
              <a:t>Schopnost</a:t>
            </a:r>
            <a:r>
              <a:rPr lang="en-US" sz="2400" dirty="0"/>
              <a:t> </a:t>
            </a:r>
            <a:r>
              <a:rPr lang="en-US" sz="2400" dirty="0" err="1"/>
              <a:t>hodnotit</a:t>
            </a:r>
            <a:r>
              <a:rPr lang="en-US" sz="2400" dirty="0"/>
              <a:t> </a:t>
            </a:r>
            <a:r>
              <a:rPr lang="en-US" sz="2400" dirty="0" err="1"/>
              <a:t>pravdivost</a:t>
            </a:r>
            <a:r>
              <a:rPr lang="en-US" sz="2400" dirty="0"/>
              <a:t> </a:t>
            </a:r>
            <a:r>
              <a:rPr lang="en-US" sz="2400" dirty="0" err="1"/>
              <a:t>tvrzen</a:t>
            </a:r>
            <a:r>
              <a:rPr lang="cs-CZ" sz="2400" dirty="0"/>
              <a:t>í s odstupem, uvážlivě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4414</TotalTime>
  <Words>1203</Words>
  <Application>Microsoft Office PowerPoint</Application>
  <PresentationFormat>Předvádění na obrazovce (4:3)</PresentationFormat>
  <Paragraphs>153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sady Office</vt:lpstr>
      <vt:lpstr>Racionalita</vt:lpstr>
      <vt:lpstr>Racionalita</vt:lpstr>
      <vt:lpstr>Racionální rozhodování</vt:lpstr>
      <vt:lpstr>Časová náročnost</vt:lpstr>
      <vt:lpstr>Námaha</vt:lpstr>
      <vt:lpstr>Rozum kontraproduktivní?</vt:lpstr>
      <vt:lpstr>Souhrn – nevýhody</vt:lpstr>
      <vt:lpstr>Racionální rozhodování</vt:lpstr>
      <vt:lpstr>Napravování nedostatků intuice</vt:lpstr>
      <vt:lpstr>Výborné výkony racionality</vt:lpstr>
      <vt:lpstr>Názor expertů</vt:lpstr>
      <vt:lpstr>Lidový argument</vt:lpstr>
      <vt:lpstr>Meta-metoda</vt:lpstr>
      <vt:lpstr>Smysluplnost zkoumání</vt:lpstr>
      <vt:lpstr>Snímek 15</vt:lpstr>
      <vt:lpstr>Napravování nedostatků intuice</vt:lpstr>
      <vt:lpstr>Rozum versus Intuice</vt:lpstr>
      <vt:lpstr>Intuice versus Matematika</vt:lpstr>
      <vt:lpstr>Intuice versus Matematika</vt:lpstr>
      <vt:lpstr>Intuice versus Matematika</vt:lpstr>
      <vt:lpstr>Intuice versus Matematika</vt:lpstr>
      <vt:lpstr>Intuice versus Matematika</vt:lpstr>
      <vt:lpstr>Intuice versus Matematika</vt:lpstr>
      <vt:lpstr>Odpovědi na námitky</vt:lpstr>
      <vt:lpstr>Odpovědi na námitky</vt:lpstr>
      <vt:lpstr>Odpovědi na námitky</vt:lpstr>
      <vt:lpstr>Odpovědi na námitky</vt:lpstr>
      <vt:lpstr>Odpovědi na námitky</vt:lpstr>
      <vt:lpstr>Souhrn – výhody racionality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Volba a rozhodování</dc:title>
  <dc:creator>Jan Votava</dc:creator>
  <cp:lastModifiedBy>Alena Votavová</cp:lastModifiedBy>
  <cp:revision>257</cp:revision>
  <dcterms:created xsi:type="dcterms:W3CDTF">2016-12-20T09:46:52Z</dcterms:created>
  <dcterms:modified xsi:type="dcterms:W3CDTF">2021-10-25T12:10:50Z</dcterms:modified>
</cp:coreProperties>
</file>