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8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298" r:id="rId12"/>
    <p:sldId id="299" r:id="rId13"/>
    <p:sldId id="300" r:id="rId14"/>
    <p:sldId id="302" r:id="rId15"/>
    <p:sldId id="303" r:id="rId16"/>
    <p:sldId id="304" r:id="rId17"/>
    <p:sldId id="305" r:id="rId18"/>
    <p:sldId id="306" r:id="rId19"/>
    <p:sldId id="307" r:id="rId20"/>
    <p:sldId id="329" r:id="rId21"/>
    <p:sldId id="308" r:id="rId22"/>
    <p:sldId id="330" r:id="rId23"/>
    <p:sldId id="333" r:id="rId24"/>
    <p:sldId id="331" r:id="rId25"/>
    <p:sldId id="332" r:id="rId26"/>
    <p:sldId id="310" r:id="rId27"/>
    <p:sldId id="319" r:id="rId28"/>
    <p:sldId id="320" r:id="rId29"/>
    <p:sldId id="321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Rychlá intuice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Co to vlastně je?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cs-CZ" sz="5400"/>
              <a:t>CHLEBA  S 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Zásadní role nevědomí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07206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cs-CZ" sz="2000" dirty="0"/>
              <a:t>Ve prospěch zásadní role intuice mluví současná </a:t>
            </a:r>
            <a:r>
              <a:rPr lang="cs-CZ" sz="2000" b="1" dirty="0" err="1"/>
              <a:t>mainstreamová</a:t>
            </a:r>
            <a:r>
              <a:rPr lang="cs-CZ" sz="2000" b="1" dirty="0"/>
              <a:t> psychologie</a:t>
            </a:r>
            <a:r>
              <a:rPr lang="cs-CZ" sz="2000" dirty="0"/>
              <a:t>:</a:t>
            </a:r>
          </a:p>
          <a:p>
            <a:pPr eaLnBrk="1" hangingPunct="1"/>
            <a:r>
              <a:rPr lang="cs-CZ" sz="2000" dirty="0"/>
              <a:t>intuice výsledkem zpracování informací, které se děje nikoliv ve vědomí (explicitní uvažování), nýbrž které se odehrává „v tichosti“ v </a:t>
            </a:r>
            <a:r>
              <a:rPr lang="cs-CZ" sz="2000" b="1" dirty="0"/>
              <a:t>nevědomí</a:t>
            </a:r>
          </a:p>
          <a:p>
            <a:pPr eaLnBrk="1" hangingPunct="1"/>
            <a:r>
              <a:rPr lang="cs-CZ" sz="2000" dirty="0"/>
              <a:t>nevědomé děje jsou však drtivou většinou všech dějů, které se v mozku dějí!</a:t>
            </a:r>
          </a:p>
          <a:p>
            <a:pPr eaLnBrk="1" hangingPunct="1">
              <a:buFont typeface="Arial" charset="0"/>
              <a:buNone/>
            </a:pPr>
            <a:r>
              <a:rPr lang="cs-CZ" sz="2000" dirty="0"/>
              <a:t>	Jaký je vlastně poměr vědomého a nevědomého zpracování informací?</a:t>
            </a:r>
          </a:p>
          <a:p>
            <a:pPr lvl="1" eaLnBrk="1" hangingPunct="1"/>
            <a:r>
              <a:rPr lang="cs-CZ" sz="1800" dirty="0"/>
              <a:t>vědomí nikoliv špička ledovce, ale sněhová koule na ní</a:t>
            </a:r>
          </a:p>
          <a:p>
            <a:pPr lvl="1" eaLnBrk="1" hangingPunct="1"/>
            <a:r>
              <a:rPr lang="cs-CZ" sz="1800" dirty="0"/>
              <a:t>cca 1 miliontina všech informací putujících každou sekundu do mozku se objeví ve vědomí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cs-CZ" sz="2000" dirty="0"/>
              <a:t>Nebylo by tedy nesmyslné předpokládat, že nevědomí toho i drtivou většinu vymyslí</a:t>
            </a:r>
          </a:p>
          <a:p>
            <a:pPr eaLnBrk="1" hangingPunct="1">
              <a:buFont typeface="Arial" charset="0"/>
              <a:buNone/>
            </a:pPr>
            <a:r>
              <a:rPr lang="cs-CZ" sz="2000" dirty="0"/>
              <a:t>Nevědomí není statický rezervoár (model knihovny) ale neustále pracující systém, viz např.:</a:t>
            </a:r>
          </a:p>
          <a:p>
            <a:pPr lvl="1" eaLnBrk="1" hangingPunct="1"/>
            <a:r>
              <a:rPr lang="cs-CZ" sz="1800" dirty="0"/>
              <a:t>aktivita modulu rozpoznávání tváří v hlubokém komatu</a:t>
            </a:r>
          </a:p>
          <a:p>
            <a:pPr lvl="1" eaLnBrk="1" hangingPunct="1"/>
            <a:r>
              <a:rPr lang="cs-CZ" sz="1800" dirty="0"/>
              <a:t>nevědomé reakce na podprahové stimuly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1143000"/>
          </a:xfrm>
        </p:spPr>
        <p:txBody>
          <a:bodyPr>
            <a:normAutofit/>
          </a:bodyPr>
          <a:lstStyle/>
          <a:p>
            <a:r>
              <a:rPr lang="cs-CZ" dirty="0"/>
              <a:t>Příklady výborně fungující intuice</a:t>
            </a:r>
          </a:p>
        </p:txBody>
      </p:sp>
      <p:sp>
        <p:nvSpPr>
          <p:cNvPr id="9219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58175" cy="639763"/>
          </a:xfrm>
        </p:spPr>
        <p:txBody>
          <a:bodyPr/>
          <a:lstStyle/>
          <a:p>
            <a:pPr eaLnBrk="1" hangingPunct="1"/>
            <a:r>
              <a:rPr lang="en-US" sz="2200"/>
              <a:t>P</a:t>
            </a:r>
            <a:r>
              <a:rPr lang="cs-CZ" sz="2200"/>
              <a:t>říklady výborně fungujícího intuitivního rozhodování či myšlení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1928813"/>
            <a:ext cx="8258175" cy="4786312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řízení kola, auta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Kleinův hasič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experiment </a:t>
            </a:r>
            <a:r>
              <a:rPr lang="cs-CZ" dirty="0" err="1"/>
              <a:t>Pawela</a:t>
            </a:r>
            <a:r>
              <a:rPr lang="cs-CZ" dirty="0"/>
              <a:t> </a:t>
            </a:r>
            <a:r>
              <a:rPr lang="cs-CZ" dirty="0" err="1"/>
              <a:t>Lewického</a:t>
            </a:r>
            <a:endParaRPr lang="cs-CZ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výzkum se zdravotními sestrami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příklady mnoha vědeckých objevů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M</a:t>
            </a:r>
            <a:r>
              <a:rPr lang="cs-CZ" dirty="0" err="1"/>
              <a:t>ichael</a:t>
            </a:r>
            <a:r>
              <a:rPr lang="cs-CZ" dirty="0"/>
              <a:t> Brown, laureát Nobelovy ceny za medicínu:</a:t>
            </a:r>
            <a:endParaRPr lang="en-US" dirty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 </a:t>
            </a:r>
            <a:r>
              <a:rPr lang="cs-CZ" i="1" dirty="0"/>
              <a:t>občas jsme cítili, jako by nás něco vedlo, od jednoho kroku ke druhému, věděli jsme jak postupovat, ale nevěděli jsme, jak to víme</a:t>
            </a:r>
            <a:endParaRPr lang="en-US" dirty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Guy </a:t>
            </a:r>
            <a:r>
              <a:rPr lang="cs-CZ" dirty="0" err="1"/>
              <a:t>Claxton</a:t>
            </a:r>
            <a:r>
              <a:rPr lang="cs-CZ" dirty="0"/>
              <a:t>: mluví za mnoho předních vědců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rmAutofit/>
          </a:bodyPr>
          <a:lstStyle/>
          <a:p>
            <a:r>
              <a:rPr lang="cs-CZ" dirty="0"/>
              <a:t>Uznání autorit</a:t>
            </a:r>
          </a:p>
        </p:txBody>
      </p:sp>
      <p:sp>
        <p:nvSpPr>
          <p:cNvPr id="11267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357313"/>
            <a:ext cx="8258175" cy="857250"/>
          </a:xfrm>
        </p:spPr>
        <p:txBody>
          <a:bodyPr/>
          <a:lstStyle/>
          <a:p>
            <a:pPr algn="ctr" eaLnBrk="1" hangingPunct="1"/>
            <a:r>
              <a:rPr lang="cs-CZ" sz="2200" dirty="0"/>
              <a:t>I </a:t>
            </a:r>
            <a:r>
              <a:rPr lang="cs-CZ" sz="2200" dirty="0" err="1"/>
              <a:t>Kahneman</a:t>
            </a:r>
            <a:r>
              <a:rPr lang="cs-CZ" sz="2200" dirty="0"/>
              <a:t> jakožto hlavní „hledač“ chyb intuitivního myšlení uznává:</a:t>
            </a:r>
          </a:p>
        </p:txBody>
      </p:sp>
      <p:sp>
        <p:nvSpPr>
          <p:cNvPr id="11268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2428875"/>
            <a:ext cx="8258175" cy="4040188"/>
          </a:xfrm>
        </p:spPr>
        <p:txBody>
          <a:bodyPr/>
          <a:lstStyle/>
          <a:p>
            <a:pPr eaLnBrk="1" hangingPunct="1"/>
            <a:r>
              <a:rPr lang="en-US" dirty="0"/>
              <a:t>"</a:t>
            </a:r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proplouváme</a:t>
            </a:r>
            <a:r>
              <a:rPr lang="en-US" dirty="0"/>
              <a:t> </a:t>
            </a:r>
            <a:r>
              <a:rPr lang="en-US" dirty="0" err="1"/>
              <a:t>svými</a:t>
            </a:r>
            <a:r>
              <a:rPr lang="en-US" dirty="0"/>
              <a:t> </a:t>
            </a:r>
            <a:r>
              <a:rPr lang="en-US" dirty="0" err="1"/>
              <a:t>životy</a:t>
            </a:r>
            <a:r>
              <a:rPr lang="en-US" dirty="0"/>
              <a:t>, </a:t>
            </a:r>
            <a:r>
              <a:rPr lang="en-US" dirty="0" err="1"/>
              <a:t>obvykle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dovolujeme</a:t>
            </a:r>
            <a:r>
              <a:rPr lang="en-US" dirty="0"/>
              <a:t> </a:t>
            </a:r>
            <a:r>
              <a:rPr lang="en-US" dirty="0" err="1"/>
              <a:t>řídit</a:t>
            </a:r>
            <a:r>
              <a:rPr lang="en-US" dirty="0"/>
              <a:t> se </a:t>
            </a:r>
            <a:r>
              <a:rPr lang="en-US" dirty="0" err="1"/>
              <a:t>svými</a:t>
            </a:r>
            <a:r>
              <a:rPr lang="en-US" dirty="0"/>
              <a:t> </a:t>
            </a:r>
            <a:r>
              <a:rPr lang="en-US" dirty="0" err="1"/>
              <a:t>dojmy</a:t>
            </a:r>
            <a:r>
              <a:rPr lang="en-US" dirty="0"/>
              <a:t> a </a:t>
            </a:r>
            <a:r>
              <a:rPr lang="en-US" dirty="0" err="1"/>
              <a:t>pocity</a:t>
            </a:r>
            <a:r>
              <a:rPr lang="en-US" dirty="0"/>
              <a:t>; </a:t>
            </a:r>
            <a:r>
              <a:rPr lang="en-US" dirty="0" err="1"/>
              <a:t>důvěra</a:t>
            </a:r>
            <a:r>
              <a:rPr lang="en-US" dirty="0"/>
              <a:t>, </a:t>
            </a:r>
            <a:r>
              <a:rPr lang="en-US" dirty="0" err="1"/>
              <a:t>kterou</a:t>
            </a:r>
            <a:r>
              <a:rPr lang="en-US" dirty="0"/>
              <a:t> </a:t>
            </a:r>
            <a:r>
              <a:rPr lang="en-US" dirty="0" err="1"/>
              <a:t>máme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intuitivní</a:t>
            </a:r>
            <a:r>
              <a:rPr lang="en-US" dirty="0"/>
              <a:t> </a:t>
            </a:r>
            <a:r>
              <a:rPr lang="en-US" dirty="0" err="1"/>
              <a:t>názory</a:t>
            </a:r>
            <a:r>
              <a:rPr lang="en-US" dirty="0"/>
              <a:t> a preference, </a:t>
            </a:r>
            <a:r>
              <a:rPr lang="en-US" dirty="0" err="1"/>
              <a:t>většinou</a:t>
            </a:r>
            <a:r>
              <a:rPr lang="en-US" dirty="0"/>
              <a:t> </a:t>
            </a:r>
            <a:r>
              <a:rPr lang="en-US" dirty="0" err="1"/>
              <a:t>bývá</a:t>
            </a:r>
            <a:r>
              <a:rPr lang="en-US" dirty="0"/>
              <a:t> </a:t>
            </a:r>
            <a:r>
              <a:rPr lang="en-US" dirty="0" err="1"/>
              <a:t>oprávněná</a:t>
            </a:r>
            <a:r>
              <a:rPr lang="en-US" dirty="0"/>
              <a:t>."</a:t>
            </a:r>
          </a:p>
          <a:p>
            <a:pPr eaLnBrk="1" hangingPunct="1"/>
            <a:r>
              <a:rPr lang="en-US" dirty="0" err="1"/>
              <a:t>intuice</a:t>
            </a:r>
            <a:r>
              <a:rPr lang="en-US" dirty="0"/>
              <a:t> </a:t>
            </a:r>
            <a:r>
              <a:rPr lang="en-US" dirty="0" err="1"/>
              <a:t>většinou</a:t>
            </a:r>
            <a:r>
              <a:rPr lang="cs-CZ" dirty="0"/>
              <a:t> </a:t>
            </a:r>
            <a:r>
              <a:rPr lang="en-US" dirty="0" err="1"/>
              <a:t>obdivuhodně</a:t>
            </a:r>
            <a:r>
              <a:rPr lang="en-US" dirty="0"/>
              <a:t> </a:t>
            </a:r>
            <a:r>
              <a:rPr lang="en-US" dirty="0" err="1"/>
              <a:t>přesná</a:t>
            </a:r>
            <a:endParaRPr lang="cs-CZ" dirty="0"/>
          </a:p>
          <a:p>
            <a:pPr eaLnBrk="1" hangingPunct="1"/>
            <a:endParaRPr lang="cs-CZ" dirty="0"/>
          </a:p>
          <a:p>
            <a:pPr eaLnBrk="1" hangingPunct="1">
              <a:buNone/>
            </a:pPr>
            <a:r>
              <a:rPr lang="cs-CZ" b="1" dirty="0"/>
              <a:t>Práce </a:t>
            </a:r>
            <a:r>
              <a:rPr lang="cs-CZ" b="1" dirty="0" err="1"/>
              <a:t>Garyho</a:t>
            </a:r>
            <a:r>
              <a:rPr lang="cs-CZ" b="1" dirty="0"/>
              <a:t> Kleina je „oslavou intuice“</a:t>
            </a:r>
            <a:endParaRPr lang="en-US" b="1" dirty="0"/>
          </a:p>
          <a:p>
            <a:pPr eaLnBrk="1" hangingPunct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Snadnost intuice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Intuice je spontánní, bezpracná, nevyžaduje úsilí </a:t>
            </a:r>
            <a:r>
              <a:rPr lang="en-US" dirty="0"/>
              <a:t>(</a:t>
            </a:r>
            <a:r>
              <a:rPr lang="en-US" dirty="0" err="1"/>
              <a:t>ment</a:t>
            </a:r>
            <a:r>
              <a:rPr lang="cs-CZ" dirty="0" err="1"/>
              <a:t>ální</a:t>
            </a:r>
            <a:r>
              <a:rPr lang="cs-CZ" dirty="0"/>
              <a:t> námahu</a:t>
            </a:r>
            <a:r>
              <a:rPr lang="en-US" dirty="0"/>
              <a:t>) – </a:t>
            </a:r>
            <a:r>
              <a:rPr lang="en-US" dirty="0" err="1"/>
              <a:t>nevy</a:t>
            </a:r>
            <a:r>
              <a:rPr lang="cs-CZ" dirty="0"/>
              <a:t>čerpává nás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Rychlost</a:t>
            </a:r>
            <a:endParaRPr lang="cs-CZ" dirty="0"/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err="1"/>
              <a:t>Odpov</a:t>
            </a:r>
            <a:r>
              <a:rPr lang="cs-CZ" dirty="0" err="1"/>
              <a:t>ěď</a:t>
            </a:r>
            <a:r>
              <a:rPr lang="cs-CZ" dirty="0"/>
              <a:t> intuice dostaneme prakticky ihned (evolučně velmi výhodné)</a:t>
            </a:r>
          </a:p>
          <a:p>
            <a:pPr>
              <a:buFont typeface="Arial" charset="0"/>
              <a:buNone/>
            </a:pPr>
            <a:r>
              <a:rPr lang="cs-CZ" dirty="0">
                <a:sym typeface="Wingdings" pitchFamily="2" charset="2"/>
              </a:rPr>
              <a:t></a:t>
            </a:r>
            <a:r>
              <a:rPr lang="en-US" dirty="0">
                <a:sym typeface="Wingdings" pitchFamily="2" charset="2"/>
              </a:rPr>
              <a:t> </a:t>
            </a:r>
            <a:r>
              <a:rPr lang="cs-CZ" dirty="0">
                <a:sym typeface="Wingdings" pitchFamily="2" charset="2"/>
              </a:rPr>
              <a:t>časová úspora, náskok, flexibilita</a:t>
            </a:r>
            <a:endParaRPr lang="en-US" dirty="0"/>
          </a:p>
          <a:p>
            <a:pPr>
              <a:buFont typeface="Arial" charset="0"/>
              <a:buNone/>
            </a:pPr>
            <a:endParaRPr lang="cs-CZ" dirty="0"/>
          </a:p>
          <a:p>
            <a:pPr>
              <a:buFont typeface="Arial" charset="0"/>
              <a:buNone/>
            </a:pPr>
            <a:r>
              <a:rPr lang="cs-CZ" dirty="0" err="1"/>
              <a:t>Kahneman</a:t>
            </a:r>
            <a:r>
              <a:rPr lang="cs-CZ" dirty="0"/>
              <a:t>:</a:t>
            </a:r>
          </a:p>
          <a:p>
            <a:pPr algn="ctr">
              <a:buFont typeface="Arial" charset="0"/>
              <a:buNone/>
            </a:pPr>
            <a:r>
              <a:rPr lang="cs-CZ" dirty="0"/>
              <a:t>intuice = Systém 1 = </a:t>
            </a:r>
            <a:r>
              <a:rPr lang="cs-CZ" b="1" dirty="0"/>
              <a:t>rychlé</a:t>
            </a:r>
            <a:r>
              <a:rPr lang="cs-CZ" dirty="0"/>
              <a:t> myšlení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cs-CZ" dirty="0"/>
              <a:t>Souhrn – výhody intuice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cs-CZ" dirty="0"/>
              <a:t>Práce mozku především nevědomá + intuice hlasem nevědomí</a:t>
            </a:r>
          </a:p>
          <a:p>
            <a:r>
              <a:rPr lang="cs-CZ" dirty="0"/>
              <a:t>Intuice je schopna odpovídat prakticky na jakoukoliv otázku</a:t>
            </a:r>
          </a:p>
          <a:p>
            <a:r>
              <a:rPr lang="cs-CZ" dirty="0"/>
              <a:t>Příklady výborného fungování intuice</a:t>
            </a:r>
          </a:p>
          <a:p>
            <a:pPr eaLnBrk="1" hangingPunct="1"/>
            <a:r>
              <a:rPr lang="cs-CZ" dirty="0"/>
              <a:t>Intuice je bezpracná</a:t>
            </a:r>
          </a:p>
          <a:p>
            <a:pPr eaLnBrk="1" hangingPunct="1"/>
            <a:r>
              <a:rPr lang="cs-CZ" dirty="0"/>
              <a:t>Intuice je rychlá</a:t>
            </a:r>
          </a:p>
          <a:p>
            <a:pPr eaLnBrk="1" hangingPunct="1"/>
            <a:r>
              <a:rPr lang="cs-CZ" dirty="0"/>
              <a:t>Uznání autorit (Klein, </a:t>
            </a:r>
            <a:r>
              <a:rPr lang="cs-CZ" dirty="0" err="1"/>
              <a:t>Kahneman</a:t>
            </a:r>
            <a:r>
              <a:rPr lang="cs-CZ" dirty="0"/>
              <a:t>)</a:t>
            </a:r>
          </a:p>
          <a:p>
            <a:pPr eaLnBrk="1" hangingPunct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Intuice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Nevýhody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Intuice má limity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4788"/>
            <a:ext cx="8229600" cy="4525962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cs-CZ" sz="2800" dirty="0"/>
              <a:t>Co naše intuice (téměř nikdy) nedokáže</a:t>
            </a:r>
          </a:p>
          <a:p>
            <a:pPr lvl="1" eaLnBrk="1" hangingPunct="1"/>
            <a:r>
              <a:rPr lang="cs-CZ" sz="2400" dirty="0"/>
              <a:t>počítání složitějších příkladů (17x24)</a:t>
            </a:r>
          </a:p>
          <a:p>
            <a:pPr lvl="1" eaLnBrk="1" hangingPunct="1"/>
            <a:r>
              <a:rPr lang="cs-CZ" sz="2400" dirty="0"/>
              <a:t>vyplňování daňového přiznání</a:t>
            </a:r>
          </a:p>
          <a:p>
            <a:pPr lvl="1" eaLnBrk="1" hangingPunct="1"/>
            <a:r>
              <a:rPr lang="cs-CZ" sz="2400" dirty="0"/>
              <a:t>kontrola správnosti složitého logického argumentu</a:t>
            </a:r>
            <a:endParaRPr lang="cs-CZ" sz="2800" dirty="0"/>
          </a:p>
          <a:p>
            <a:pPr lvl="1"/>
            <a:endParaRPr lang="cs-CZ" sz="2000" dirty="0"/>
          </a:p>
          <a:p>
            <a:pPr lvl="1"/>
            <a:endParaRPr lang="cs-CZ" sz="2000" dirty="0"/>
          </a:p>
          <a:p>
            <a:pPr>
              <a:buNone/>
            </a:pPr>
            <a:endParaRPr lang="cs-CZ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254317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dirty="0"/>
              <a:t>Díky čemu myšlenky v našem mozku získají na síle?</a:t>
            </a:r>
          </a:p>
          <a:p>
            <a:pPr lvl="1"/>
            <a:r>
              <a:rPr lang="cs-CZ" dirty="0"/>
              <a:t>přidružené emoce</a:t>
            </a:r>
          </a:p>
          <a:p>
            <a:pPr lvl="1"/>
            <a:r>
              <a:rPr lang="cs-CZ" dirty="0"/>
              <a:t>výskyt asociativně propojené jiné myšlenky</a:t>
            </a:r>
          </a:p>
          <a:p>
            <a:pPr lvl="1"/>
            <a:r>
              <a:rPr lang="cs-CZ" dirty="0"/>
              <a:t>známost (příslušné dráhy již vytvořené či aktivované)</a:t>
            </a:r>
          </a:p>
          <a:p>
            <a:pPr lvl="1"/>
            <a:r>
              <a:rPr lang="cs-CZ" dirty="0"/>
              <a:t>snadnost porozumění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Intuice dělá chyby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85804" y="3786190"/>
            <a:ext cx="8229600" cy="25431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buNone/>
            </a:pPr>
            <a:r>
              <a:rPr lang="cs-CZ" sz="3200" dirty="0"/>
              <a:t>Systém 1 tyto věci směšuje, plete dohromady, se souhlasem či nesouhlasem s myšlenkou - vše vytváří v nevědomí podmínky (</a:t>
            </a:r>
            <a:r>
              <a:rPr lang="cs-CZ" sz="3200" dirty="0" err="1"/>
              <a:t>priming</a:t>
            </a:r>
            <a:r>
              <a:rPr lang="cs-CZ" sz="3200" dirty="0"/>
              <a:t>) pro přiklonění se k dané možnosti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Intuice a </a:t>
            </a:r>
            <a:r>
              <a:rPr lang="cs-CZ" dirty="0" err="1"/>
              <a:t>Kahnemanův</a:t>
            </a:r>
            <a:r>
              <a:rPr lang="cs-CZ" dirty="0"/>
              <a:t> Systém 1</a:t>
            </a:r>
          </a:p>
        </p:txBody>
      </p:sp>
      <p:sp>
        <p:nvSpPr>
          <p:cNvPr id="1126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cs-CZ" dirty="0" err="1"/>
              <a:t>Kahneman</a:t>
            </a:r>
            <a:r>
              <a:rPr lang="cs-CZ" dirty="0"/>
              <a:t>:</a:t>
            </a:r>
          </a:p>
          <a:p>
            <a:pPr eaLnBrk="1" hangingPunct="1">
              <a:buNone/>
            </a:pPr>
            <a:endParaRPr lang="cs-CZ" dirty="0"/>
          </a:p>
          <a:p>
            <a:pPr eaLnBrk="1" hangingPunct="1">
              <a:buNone/>
            </a:pPr>
            <a:r>
              <a:rPr lang="cs-CZ" i="1" dirty="0"/>
              <a:t>„Normální stav naší mysli je takový, že máme intuitivní pocity a názory téměř na všechno, co nám přijde do cesty.“</a:t>
            </a:r>
          </a:p>
          <a:p>
            <a:pPr eaLnBrk="1" hangingPunct="1">
              <a:buNone/>
            </a:pPr>
            <a:endParaRPr lang="cs-CZ" i="1" dirty="0"/>
          </a:p>
          <a:p>
            <a:pPr eaLnBrk="1" hangingPunct="1">
              <a:buNone/>
            </a:pPr>
            <a:r>
              <a:rPr lang="cs-CZ" dirty="0"/>
              <a:t>Příklad: sympatie a nesympatie u neznámých lidí</a:t>
            </a:r>
            <a:endParaRPr lang="en-US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Kolik kusů od každého zvířete dal Mojžíš podle bible do své archy?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žádný kus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jeden kus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dva kusy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více kusů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254317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dirty="0"/>
              <a:t>Díky čemu myšlenky v našem mozku získají na síle?</a:t>
            </a:r>
          </a:p>
          <a:p>
            <a:pPr lvl="1"/>
            <a:r>
              <a:rPr lang="cs-CZ" dirty="0"/>
              <a:t>přidružené emoce</a:t>
            </a:r>
          </a:p>
          <a:p>
            <a:pPr lvl="1"/>
            <a:r>
              <a:rPr lang="cs-CZ" dirty="0"/>
              <a:t>výskyt asociativně propojené jiné myšlenky </a:t>
            </a:r>
          </a:p>
          <a:p>
            <a:pPr lvl="1"/>
            <a:r>
              <a:rPr lang="cs-CZ" dirty="0"/>
              <a:t>známost (příslušné dráhy již vytvořené či aktivované)</a:t>
            </a:r>
          </a:p>
          <a:p>
            <a:pPr lvl="1"/>
            <a:r>
              <a:rPr lang="cs-CZ" dirty="0"/>
              <a:t>snadnost porozumění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Intuice dělá chyby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85804" y="3786190"/>
            <a:ext cx="8229600" cy="25431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/>
              <a:t>Důsledkem kognitivní </a:t>
            </a:r>
            <a:r>
              <a:rPr lang="cs-CZ" sz="3200" dirty="0" err="1"/>
              <a:t>biasy</a:t>
            </a:r>
            <a:r>
              <a:rPr lang="cs-CZ" sz="3200" dirty="0"/>
              <a:t> (poznávací zkreslení):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kumimoji="0" lang="cs-CZ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wishful</a:t>
            </a: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thinking</a:t>
            </a: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(přání </a:t>
            </a:r>
            <a:r>
              <a:rPr kumimoji="0" lang="cs-CZ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</a:t>
            </a:r>
            <a:r>
              <a:rPr lang="cs-CZ" sz="2800" baseline="0" dirty="0" err="1"/>
              <a:t>cem</a:t>
            </a:r>
            <a:r>
              <a:rPr lang="cs-CZ" sz="2800" dirty="0"/>
              <a:t> myšlenky), líbivost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cs-CZ" sz="2800" dirty="0"/>
              <a:t>haló efekt – první dojem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efekt pouhého vystavení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cs-CZ" sz="2800" dirty="0"/>
              <a:t>kognitivní snadnost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Líbivost, kognitivní snadnost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i="1" dirty="0"/>
              <a:t>Přiznáš-li se, je ti napůl odpuštěno.</a:t>
            </a:r>
          </a:p>
          <a:p>
            <a:pPr>
              <a:buNone/>
            </a:pPr>
            <a:r>
              <a:rPr lang="cs-CZ" i="1" dirty="0"/>
              <a:t>Přiznaná vina - napůl odpuštěna.</a:t>
            </a:r>
            <a:endParaRPr lang="en-US" dirty="0"/>
          </a:p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b="1" dirty="0"/>
              <a:t>	Ohodnoťte toto rčení na stupnici od 0 do 10, na níž 0 je naprostý nesmysl a 10 velmi velká moudrost.</a:t>
            </a:r>
          </a:p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dirty="0"/>
              <a:t>Velkou roli hrají i dobře čitelná úhledná písmena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7E62378-6888-4F1C-A5F7-8E8D4D418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Afektivní zkreslení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9D35E837-C0AD-4118-8060-D37BC981B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Zřejmě nejvýznamnější zkreslení vzniká z důvodu negativních emocí – </a:t>
            </a:r>
            <a:r>
              <a:rPr lang="cs-CZ" b="1" dirty="0"/>
              <a:t>psychologická obrana</a:t>
            </a:r>
          </a:p>
          <a:p>
            <a:pPr lvl="1"/>
            <a:r>
              <a:rPr lang="cs-CZ" dirty="0"/>
              <a:t>Nelíbí se nám, že něco, co jsme předtím považovali za pravdivé, by pravdivé být nemělo</a:t>
            </a:r>
          </a:p>
          <a:p>
            <a:r>
              <a:rPr lang="cs-CZ" dirty="0"/>
              <a:t>Nejlepším psychologicky potvrzeným lékem proti této obraně je sebevědomí</a:t>
            </a:r>
          </a:p>
          <a:p>
            <a:pPr lvl="1"/>
            <a:r>
              <a:rPr lang="cs-CZ" dirty="0"/>
              <a:t>Umožňuje </a:t>
            </a:r>
            <a:r>
              <a:rPr lang="cs-CZ" dirty="0" err="1"/>
              <a:t>vklidu</a:t>
            </a:r>
            <a:r>
              <a:rPr lang="cs-CZ" dirty="0"/>
              <a:t> říct: Jo, ok, tady jsem se spletl, v této věci bych se opravil.</a:t>
            </a:r>
          </a:p>
        </p:txBody>
      </p:sp>
    </p:spTree>
    <p:extLst>
      <p:ext uri="{BB962C8B-B14F-4D97-AF65-F5344CB8AC3E}">
        <p14:creationId xmlns:p14="http://schemas.microsoft.com/office/powerpoint/2010/main" xmlns="" val="19228025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Haló efekt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cs-CZ" dirty="0"/>
              <a:t>	Šest lidí mělo za úkol nezávisle na sobě každý pomocí jednoho přídavného jména popsat </a:t>
            </a:r>
            <a:r>
              <a:rPr lang="cs-CZ" dirty="0" err="1"/>
              <a:t>Bena</a:t>
            </a:r>
            <a:r>
              <a:rPr lang="cs-CZ" dirty="0"/>
              <a:t>. Vyšla z toho následující charakteristika: </a:t>
            </a:r>
          </a:p>
          <a:p>
            <a:pPr>
              <a:buNone/>
            </a:pPr>
            <a:r>
              <a:rPr lang="cs-CZ" i="1" dirty="0"/>
              <a:t>	inteligentní - pracovitý - impulzivní - kritický - tvrdohlavý - závistivý</a:t>
            </a:r>
            <a:endParaRPr lang="cs-CZ" dirty="0"/>
          </a:p>
          <a:p>
            <a:pPr>
              <a:buNone/>
            </a:pPr>
            <a:r>
              <a:rPr lang="cs-CZ" dirty="0"/>
              <a:t>	Ohodnoťte </a:t>
            </a:r>
            <a:r>
              <a:rPr lang="cs-CZ" dirty="0" err="1"/>
              <a:t>Bena</a:t>
            </a:r>
            <a:r>
              <a:rPr lang="cs-CZ" dirty="0"/>
              <a:t> na škále od 0 do 10, kde 0 znamená "s takovým člověkem bych v žádném případě nechtěl spolupracovat" a 10 je "bylo by úžasné s takovým člověkem spolupracovat".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Heuristika dostupnosti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Ve kterém povolání je podle vás častější nevěra?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lékař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politik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právník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nejsou zde doložitelné rozdíly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Intuice dělá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500" b="1" dirty="0"/>
              <a:t>Selhání expertní intuice</a:t>
            </a:r>
          </a:p>
          <a:p>
            <a:r>
              <a:rPr lang="cs-CZ" dirty="0"/>
              <a:t>případ lékařů kontrolujících mandle (389, 45</a:t>
            </a:r>
            <a:r>
              <a:rPr lang="en-US" dirty="0"/>
              <a:t>%</a:t>
            </a:r>
            <a:r>
              <a:rPr lang="cs-CZ" dirty="0"/>
              <a:t>; 215, 46</a:t>
            </a:r>
            <a:r>
              <a:rPr lang="en-US" dirty="0"/>
              <a:t>%</a:t>
            </a:r>
            <a:r>
              <a:rPr lang="cs-CZ" dirty="0"/>
              <a:t>; 116, 44</a:t>
            </a:r>
            <a:r>
              <a:rPr lang="en-US" dirty="0"/>
              <a:t>%</a:t>
            </a:r>
            <a:r>
              <a:rPr lang="cs-CZ" dirty="0"/>
              <a:t>) </a:t>
            </a:r>
          </a:p>
          <a:p>
            <a:r>
              <a:rPr lang="cs-CZ" dirty="0"/>
              <a:t>případ izraelských soudců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Neznalost neznalosti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intuice sebejistá</a:t>
            </a:r>
          </a:p>
          <a:p>
            <a:r>
              <a:rPr lang="cs-CZ" dirty="0" err="1"/>
              <a:t>Nassim</a:t>
            </a:r>
            <a:r>
              <a:rPr lang="cs-CZ" dirty="0"/>
              <a:t> </a:t>
            </a:r>
            <a:r>
              <a:rPr lang="cs-CZ" dirty="0" err="1"/>
              <a:t>Taleb</a:t>
            </a:r>
            <a:r>
              <a:rPr lang="cs-CZ" dirty="0"/>
              <a:t>: Černá labuť</a:t>
            </a:r>
          </a:p>
          <a:p>
            <a:pPr lvl="1"/>
            <a:r>
              <a:rPr lang="cs-CZ" dirty="0"/>
              <a:t>klam zpětného pohledu, klam </a:t>
            </a:r>
            <a:r>
              <a:rPr lang="cs-CZ" dirty="0" err="1"/>
              <a:t>narativity</a:t>
            </a:r>
            <a:r>
              <a:rPr lang="cs-CZ" dirty="0"/>
              <a:t> x náhoda</a:t>
            </a:r>
          </a:p>
          <a:p>
            <a:r>
              <a:rPr lang="cs-CZ" dirty="0"/>
              <a:t>WYSIATI </a:t>
            </a:r>
          </a:p>
          <a:p>
            <a:r>
              <a:rPr lang="cs-CZ" dirty="0"/>
              <a:t>zkušenost s testováním budoucích důstojníků (</a:t>
            </a:r>
            <a:r>
              <a:rPr lang="cs-CZ" dirty="0" err="1"/>
              <a:t>srv</a:t>
            </a:r>
            <a:r>
              <a:rPr lang="cs-CZ" dirty="0"/>
              <a:t>. kognitivní a optická iluze)</a:t>
            </a:r>
          </a:p>
          <a:p>
            <a:r>
              <a:rPr lang="cs-CZ" dirty="0"/>
              <a:t>pohled zevnitř: intuitivní přirozený dojem na základě osobní zkušenosti, kterému se těžko vzdoruje x pohled zvenčí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Neznalost neznalosti v ekonomii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pohled zevnitř: dojem z výrobku či z prostudování nějaké ekonomické oblasti</a:t>
            </a:r>
          </a:p>
          <a:p>
            <a:r>
              <a:rPr lang="cs-CZ" dirty="0"/>
              <a:t>pohled zvenčí: proč bych to měl odhadnout lépe než ostatní?</a:t>
            </a:r>
          </a:p>
          <a:p>
            <a:r>
              <a:rPr lang="cs-CZ" dirty="0" err="1"/>
              <a:t>Odean</a:t>
            </a:r>
            <a:r>
              <a:rPr lang="cs-CZ" dirty="0"/>
              <a:t>, </a:t>
            </a:r>
            <a:r>
              <a:rPr lang="cs-CZ" dirty="0" err="1"/>
              <a:t>Barber</a:t>
            </a:r>
            <a:r>
              <a:rPr lang="cs-CZ" dirty="0"/>
              <a:t>: </a:t>
            </a:r>
            <a:r>
              <a:rPr lang="cs-CZ" i="1" dirty="0" err="1"/>
              <a:t>Trading</a:t>
            </a:r>
            <a:r>
              <a:rPr lang="cs-CZ" i="1" dirty="0"/>
              <a:t> </a:t>
            </a:r>
            <a:r>
              <a:rPr lang="cs-CZ" i="1" dirty="0" err="1"/>
              <a:t>is</a:t>
            </a:r>
            <a:r>
              <a:rPr lang="cs-CZ" i="1" dirty="0"/>
              <a:t> </a:t>
            </a:r>
            <a:r>
              <a:rPr lang="cs-CZ" i="1" dirty="0" err="1"/>
              <a:t>Hazardous</a:t>
            </a:r>
            <a:r>
              <a:rPr lang="cs-CZ" i="1" dirty="0"/>
              <a:t> To </a:t>
            </a:r>
            <a:r>
              <a:rPr lang="cs-CZ" i="1" dirty="0" err="1"/>
              <a:t>Your</a:t>
            </a:r>
            <a:r>
              <a:rPr lang="cs-CZ" i="1" dirty="0"/>
              <a:t> </a:t>
            </a:r>
            <a:r>
              <a:rPr lang="cs-CZ" i="1" dirty="0" err="1"/>
              <a:t>Wealth</a:t>
            </a:r>
            <a:endParaRPr lang="cs-CZ" i="1" dirty="0"/>
          </a:p>
          <a:p>
            <a:pPr lvl="1"/>
            <a:r>
              <a:rPr lang="cs-CZ" dirty="0"/>
              <a:t>prodávání akcií úspěšných</a:t>
            </a:r>
          </a:p>
          <a:p>
            <a:pPr lvl="1"/>
            <a:r>
              <a:rPr lang="cs-CZ" dirty="0"/>
              <a:t>hromadné reakce na zprávy z médií</a:t>
            </a:r>
          </a:p>
          <a:p>
            <a:r>
              <a:rPr lang="cs-CZ" i="1" dirty="0" err="1"/>
              <a:t>Boys</a:t>
            </a:r>
            <a:r>
              <a:rPr lang="cs-CZ" i="1" dirty="0"/>
              <a:t> </a:t>
            </a:r>
            <a:r>
              <a:rPr lang="cs-CZ" i="1" dirty="0" err="1"/>
              <a:t>Will</a:t>
            </a:r>
            <a:r>
              <a:rPr lang="cs-CZ" i="1" dirty="0"/>
              <a:t> </a:t>
            </a:r>
            <a:r>
              <a:rPr lang="cs-CZ" i="1" dirty="0" err="1"/>
              <a:t>Be</a:t>
            </a:r>
            <a:r>
              <a:rPr lang="cs-CZ" i="1" dirty="0"/>
              <a:t> </a:t>
            </a:r>
            <a:r>
              <a:rPr lang="cs-CZ" i="1" dirty="0" err="1"/>
              <a:t>Boys</a:t>
            </a:r>
            <a:endParaRPr lang="cs-CZ" i="1" dirty="0"/>
          </a:p>
          <a:p>
            <a:r>
              <a:rPr lang="cs-CZ" dirty="0"/>
              <a:t>zkušenost z investičního fondu: </a:t>
            </a:r>
            <a:r>
              <a:rPr lang="cs-CZ" i="1" dirty="0"/>
              <a:t>„Jejich vlastní zkušenost provádění složitého úsudku o složitých problémech byla pro ně mnohem působivější než nějaká obskurní statistická fakta.“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Neznalost neznalosti v politice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studie střednědobých i krátkodobých predikcí politických vědců, komentátorů, analytiků</a:t>
            </a:r>
          </a:p>
          <a:p>
            <a:r>
              <a:rPr lang="cs-CZ" dirty="0"/>
              <a:t>podceňování role náhody, </a:t>
            </a:r>
            <a:r>
              <a:rPr lang="cs-CZ" dirty="0" err="1"/>
              <a:t>odvysvětlení</a:t>
            </a:r>
            <a:r>
              <a:rPr lang="cs-CZ" dirty="0"/>
              <a:t> vlastních chyb</a:t>
            </a:r>
          </a:p>
          <a:p>
            <a:r>
              <a:rPr lang="cs-CZ" dirty="0"/>
              <a:t>kdo chybuje více</a:t>
            </a:r>
          </a:p>
          <a:p>
            <a:pPr lvl="1"/>
            <a:r>
              <a:rPr lang="cs-CZ" dirty="0"/>
              <a:t>ti slavnější a žádanější</a:t>
            </a:r>
          </a:p>
          <a:p>
            <a:pPr lvl="1"/>
            <a:r>
              <a:rPr lang="cs-CZ" dirty="0"/>
              <a:t>ježci</a:t>
            </a:r>
          </a:p>
          <a:p>
            <a:r>
              <a:rPr lang="cs-CZ" dirty="0"/>
              <a:t>chyba není v neschopnosti predikovat (svět je složitý), ale v tom, že si této neschopnosti nejsou vědomi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Intuice </a:t>
            </a:r>
            <a:r>
              <a:rPr lang="cs-CZ" dirty="0" smtClean="0"/>
              <a:t>- </a:t>
            </a:r>
            <a:r>
              <a:rPr lang="cs-CZ" dirty="0" err="1"/>
              <a:t>Kahnemanův</a:t>
            </a:r>
            <a:r>
              <a:rPr lang="cs-CZ" dirty="0"/>
              <a:t> Systém 1</a:t>
            </a:r>
          </a:p>
        </p:txBody>
      </p:sp>
      <p:sp>
        <p:nvSpPr>
          <p:cNvPr id="11268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cs-CZ" b="1" dirty="0"/>
              <a:t>Systém 1: </a:t>
            </a:r>
          </a:p>
          <a:p>
            <a:pPr eaLnBrk="1" hangingPunct="1">
              <a:buNone/>
            </a:pPr>
            <a:endParaRPr lang="cs-CZ" b="1" dirty="0"/>
          </a:p>
          <a:p>
            <a:r>
              <a:rPr lang="cs-CZ" b="1" dirty="0"/>
              <a:t>funguje automaticky a rychle</a:t>
            </a:r>
          </a:p>
          <a:p>
            <a:r>
              <a:rPr lang="cs-CZ" b="1" dirty="0"/>
              <a:t>s malým nebo žádným úsilím </a:t>
            </a:r>
          </a:p>
          <a:p>
            <a:r>
              <a:rPr lang="cs-CZ" b="1" dirty="0"/>
              <a:t>bez pocitu úmyslné kontroly</a:t>
            </a:r>
            <a:endParaRPr lang="en-US" b="1" dirty="0"/>
          </a:p>
          <a:p>
            <a:pPr eaLnBrk="1" hangingPunct="1"/>
            <a:endParaRPr lang="cs-CZ" dirty="0"/>
          </a:p>
        </p:txBody>
      </p:sp>
      <p:pic>
        <p:nvPicPr>
          <p:cNvPr id="7" name="Zástupný symbol pro obsah 6" descr="WP_20170108_13_23_41_Pro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3872" t="3978" r="20067"/>
          <a:stretch>
            <a:fillRect/>
          </a:stretch>
        </p:blipFill>
        <p:spPr>
          <a:xfrm rot="5400000">
            <a:off x="4749991" y="2378361"/>
            <a:ext cx="4216049" cy="3000395"/>
          </a:xfr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Intuice dělá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sz="3500" b="1" dirty="0"/>
              <a:t>Poučení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To, co se zdá být správnou intuicí, může být často jen výsledkem našich zvyků, zažitých způsobů chování a uvažování, předsudků či jiných kognitivních </a:t>
            </a:r>
            <a:r>
              <a:rPr lang="cs-CZ" dirty="0" err="1"/>
              <a:t>biasů</a:t>
            </a:r>
            <a:r>
              <a:rPr lang="cs-CZ" dirty="0"/>
              <a:t> (poznávacích zkreslení)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Není pravdivá původní představa (ještě 70. léta), která říká: Lidé jsou vzato obecně racionální a dopouštějí-li se chyb, mohou za to emoce.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Nevýhody intuice, 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Intuice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Má limity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Dělá chyby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Není si svých nedostatků vědoma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Intuitivní rozhodování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Vyhodnocení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Reakce na výhody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4788"/>
            <a:ext cx="8229600" cy="4525962"/>
          </a:xfrm>
        </p:spPr>
        <p:txBody>
          <a:bodyPr>
            <a:noAutofit/>
          </a:bodyPr>
          <a:lstStyle/>
          <a:p>
            <a:r>
              <a:rPr lang="cs-CZ" sz="2200" dirty="0"/>
              <a:t>Rozsah nevědomí: OK, ale vědomí zpracovává to nejdůležitější</a:t>
            </a:r>
          </a:p>
          <a:p>
            <a:r>
              <a:rPr lang="cs-CZ" sz="2200" dirty="0"/>
              <a:t>Výborné fungování intuice: OK, sice víme, že někdy se jí zdaří zázraky; ale též víme, že mnohdy chybuje (i zásadně)</a:t>
            </a:r>
          </a:p>
          <a:p>
            <a:r>
              <a:rPr lang="cs-CZ" sz="2200" dirty="0"/>
              <a:t>Rychlost: OK, ale souvislost s chybovostí</a:t>
            </a:r>
          </a:p>
          <a:p>
            <a:r>
              <a:rPr lang="cs-CZ" sz="2200" dirty="0"/>
              <a:t>Bezpracnost: OK, ale pozor na idealizaci z lenosti</a:t>
            </a:r>
          </a:p>
          <a:p>
            <a:r>
              <a:rPr lang="cs-CZ" sz="2200" dirty="0"/>
              <a:t>Pochvalné výroky vědců: OK, ale je třeba pro srovnání vědět, zda se stejně pochvalně nevyjadřují i o jiných metodách + má-li intuice někde úspěchy a jindy chyby, za úspěchy ji pochválíme.</a:t>
            </a:r>
          </a:p>
          <a:p>
            <a:endParaRPr lang="cs-CZ" sz="2200" dirty="0"/>
          </a:p>
          <a:p>
            <a:pPr>
              <a:buNone/>
            </a:pPr>
            <a:endParaRPr lang="cs-CZ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dirty="0"/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4788"/>
            <a:ext cx="8229600" cy="4525962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None/>
            </a:pPr>
            <a:endParaRPr lang="cs-CZ" sz="2800" dirty="0"/>
          </a:p>
          <a:p>
            <a:pPr algn="ctr" eaLnBrk="1" hangingPunct="1">
              <a:buFont typeface="Arial" charset="0"/>
              <a:buNone/>
            </a:pPr>
            <a:endParaRPr lang="cs-CZ" sz="2800" dirty="0"/>
          </a:p>
          <a:p>
            <a:pPr algn="ctr" eaLnBrk="1" hangingPunct="1">
              <a:buFont typeface="Arial" charset="0"/>
              <a:buNone/>
            </a:pPr>
            <a:r>
              <a:rPr lang="cs-CZ" sz="2800" dirty="0"/>
              <a:t>Nedostatky + úspěchy intuice </a:t>
            </a:r>
            <a:r>
              <a:rPr lang="cs-CZ" sz="2800" dirty="0">
                <a:sym typeface="Wingdings" pitchFamily="2" charset="2"/>
              </a:rPr>
              <a:t></a:t>
            </a:r>
            <a:r>
              <a:rPr lang="en-US" sz="2800" dirty="0">
                <a:sym typeface="Wingdings" pitchFamily="2" charset="2"/>
              </a:rPr>
              <a:t> </a:t>
            </a:r>
            <a:r>
              <a:rPr lang="cs-CZ" sz="2800" dirty="0">
                <a:sym typeface="Wingdings" pitchFamily="2" charset="2"/>
              </a:rPr>
              <a:t>bylo by užitečné vědět, kdy očekávat co…</a:t>
            </a:r>
            <a:endParaRPr lang="cs-CZ" sz="2400" dirty="0"/>
          </a:p>
          <a:p>
            <a:pPr lvl="1" eaLnBrk="1" hangingPunct="1">
              <a:buNone/>
            </a:pPr>
            <a:endParaRPr lang="cs-CZ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Kde intuice funguje líp a kde hůř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4788"/>
            <a:ext cx="8229600" cy="4525962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None/>
            </a:pPr>
            <a:r>
              <a:rPr lang="cs-CZ" sz="2800" dirty="0"/>
              <a:t>Intuice může výborně fungovat, jen jde-li o rozhodování za těchto podmínek (</a:t>
            </a:r>
            <a:r>
              <a:rPr lang="cs-CZ" sz="2800" dirty="0" err="1"/>
              <a:t>Kahneman</a:t>
            </a:r>
            <a:r>
              <a:rPr lang="cs-CZ" sz="2800" dirty="0"/>
              <a:t> </a:t>
            </a:r>
            <a:r>
              <a:rPr lang="en-US" sz="2800" dirty="0"/>
              <a:t>&amp; Klein</a:t>
            </a:r>
            <a:r>
              <a:rPr lang="cs-CZ" sz="2800" dirty="0"/>
              <a:t>):</a:t>
            </a:r>
          </a:p>
          <a:p>
            <a:pPr lvl="1" eaLnBrk="1" hangingPunct="1"/>
            <a:r>
              <a:rPr lang="cs-CZ" sz="2400" dirty="0"/>
              <a:t>s danou problematikou má člověk dlouhodobé zkušenosti</a:t>
            </a:r>
          </a:p>
          <a:p>
            <a:pPr lvl="1" eaLnBrk="1" hangingPunct="1"/>
            <a:r>
              <a:rPr lang="cs-CZ" sz="2400" dirty="0"/>
              <a:t>během této doby dostávat neustále rychlou a častou zpětnou vazbu o správnosti svého rozhodování</a:t>
            </a:r>
          </a:p>
          <a:p>
            <a:pPr lvl="1" eaLnBrk="1" hangingPunct="1"/>
            <a:r>
              <a:rPr lang="cs-CZ" sz="2400" dirty="0"/>
              <a:t>daná oblast funguje podle nějakých odhalitelných zákonitostí, které se lidský mozek může intuitivně naučit zpracovávat</a:t>
            </a:r>
          </a:p>
          <a:p>
            <a:pPr lvl="1" eaLnBrk="1" hangingPunct="1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intuice funguje líp a kde hůř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4788"/>
            <a:ext cx="8229600" cy="452596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err="1"/>
              <a:t>Intuice</a:t>
            </a:r>
            <a:endParaRPr lang="en-US" sz="2800" dirty="0"/>
          </a:p>
          <a:p>
            <a:r>
              <a:rPr lang="en-US" sz="2800" dirty="0" err="1"/>
              <a:t>Heuristiky</a:t>
            </a:r>
            <a:endParaRPr lang="en-US" sz="2800" dirty="0"/>
          </a:p>
          <a:p>
            <a:r>
              <a:rPr lang="en-US" sz="2800" dirty="0" err="1"/>
              <a:t>Expertn</a:t>
            </a:r>
            <a:r>
              <a:rPr lang="cs-CZ" sz="2800" dirty="0"/>
              <a:t>í intuice</a:t>
            </a:r>
          </a:p>
          <a:p>
            <a:r>
              <a:rPr lang="cs-CZ" sz="2800" dirty="0"/>
              <a:t>Automatické činnosti</a:t>
            </a:r>
          </a:p>
          <a:p>
            <a:endParaRPr lang="cs-CZ" sz="2800" dirty="0"/>
          </a:p>
          <a:p>
            <a:pPr>
              <a:buNone/>
            </a:pPr>
            <a:r>
              <a:rPr lang="cs-CZ" sz="2800" dirty="0"/>
              <a:t>Intuice nám neřekne, zde staví spolehlivě na zkušenosti, nebo jen na heuristice a jak moc velké tipování heuristika představuje.</a:t>
            </a:r>
            <a:endParaRPr lang="en-US" sz="2800" dirty="0"/>
          </a:p>
          <a:p>
            <a:pPr lvl="1" eaLnBrk="1" hangingPunct="1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intuice funguje líp a kde hůř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4788"/>
            <a:ext cx="8229600" cy="4525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dirty="0"/>
              <a:t>Obecněji má intuice problém s</a:t>
            </a:r>
          </a:p>
          <a:p>
            <a:pPr lvl="1"/>
            <a:r>
              <a:rPr lang="cs-CZ" sz="2400" dirty="0"/>
              <a:t>matematikou</a:t>
            </a:r>
          </a:p>
          <a:p>
            <a:pPr lvl="1"/>
            <a:r>
              <a:rPr lang="cs-CZ" sz="2400" dirty="0"/>
              <a:t>statistikou (1,19)</a:t>
            </a:r>
          </a:p>
          <a:p>
            <a:pPr lvl="1"/>
            <a:r>
              <a:rPr lang="cs-CZ" sz="2400" dirty="0"/>
              <a:t>logikou</a:t>
            </a:r>
          </a:p>
          <a:p>
            <a:pPr>
              <a:buNone/>
            </a:pPr>
            <a:r>
              <a:rPr lang="cs-CZ" sz="2800" dirty="0"/>
              <a:t>Naopak zvládá myšlení</a:t>
            </a:r>
          </a:p>
          <a:p>
            <a:pPr lvl="1"/>
            <a:r>
              <a:rPr lang="cs-CZ" sz="2400" dirty="0"/>
              <a:t>metaforické</a:t>
            </a:r>
          </a:p>
          <a:p>
            <a:pPr lvl="1"/>
            <a:r>
              <a:rPr lang="cs-CZ" sz="2400" dirty="0"/>
              <a:t>asociativní</a:t>
            </a:r>
          </a:p>
          <a:p>
            <a:pPr lvl="1"/>
            <a:r>
              <a:rPr lang="cs-CZ" sz="2400" dirty="0"/>
              <a:t>kauzální</a:t>
            </a:r>
          </a:p>
          <a:p>
            <a:pPr>
              <a:buNone/>
            </a:pPr>
            <a:endParaRPr lang="cs-CZ" sz="2400" dirty="0"/>
          </a:p>
          <a:p>
            <a:pPr lvl="1" eaLnBrk="1" hangingPunct="1"/>
            <a:endParaRPr lang="cs-CZ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Demonstrace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cs-CZ"/>
          </a:p>
          <a:p>
            <a:pPr eaLnBrk="1" hangingPunct="1">
              <a:buFont typeface="Arial" charset="0"/>
              <a:buNone/>
            </a:pPr>
            <a:r>
              <a:rPr lang="cs-CZ"/>
              <a:t>Vyzkoušejme si, jak funguje intuice, jak šlape automatický systém 1</a:t>
            </a:r>
          </a:p>
          <a:p>
            <a:pPr eaLnBrk="1" hangingPunct="1">
              <a:buFont typeface="Arial" charset="0"/>
              <a:buNone/>
            </a:pPr>
            <a:endParaRPr lang="cs-CZ"/>
          </a:p>
          <a:p>
            <a:pPr eaLnBrk="1" hangingPunct="1">
              <a:buFont typeface="Arial" charset="0"/>
              <a:buNone/>
            </a:pPr>
            <a:r>
              <a:rPr lang="cs-CZ"/>
              <a:t>Motto: Stroje na asociace</a:t>
            </a:r>
          </a:p>
          <a:p>
            <a:pPr eaLnBrk="1" hangingPunct="1">
              <a:buFont typeface="Arial" charset="0"/>
              <a:buNone/>
            </a:pPr>
            <a:endParaRPr lang="en-US"/>
          </a:p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Asociace </a:t>
            </a:r>
            <a:r>
              <a:rPr lang="cs-CZ" dirty="0" smtClean="0"/>
              <a:t>na slovo:</a:t>
            </a:r>
            <a:endParaRPr lang="cs-CZ" dirty="0"/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Asociace </a:t>
            </a:r>
            <a:r>
              <a:rPr lang="cs-CZ" dirty="0" smtClean="0"/>
              <a:t>na slovo:</a:t>
            </a:r>
            <a:endParaRPr lang="cs-CZ" dirty="0"/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cs-CZ" sz="5400"/>
              <a:t>KLID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Asociace </a:t>
            </a:r>
            <a:r>
              <a:rPr lang="cs-CZ" dirty="0" smtClean="0"/>
              <a:t>na slovo:</a:t>
            </a:r>
            <a:endParaRPr lang="cs-CZ" dirty="0"/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cs-CZ" sz="5400"/>
              <a:t>HRANICE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800"/>
              <a:t>Zkoušet můžeme na asociační řadě, v níž další slovo vždy navazuje na předchozí</a:t>
            </a:r>
          </a:p>
          <a:p>
            <a:pPr eaLnBrk="1" hangingPunct="1">
              <a:buFont typeface="Arial" charset="0"/>
              <a:buNone/>
            </a:pPr>
            <a:endParaRPr lang="cs-CZ" sz="2800"/>
          </a:p>
          <a:p>
            <a:pPr eaLnBrk="1" hangingPunct="1">
              <a:buFont typeface="Arial" charset="0"/>
              <a:buNone/>
            </a:pPr>
            <a:r>
              <a:rPr lang="cs-CZ" sz="2800"/>
              <a:t>Obsah těchto a dalších myšlenek přichází sám, bez naší kontroly; ani si nemůžeme zvolit, zda přijde, či nepřijde.</a:t>
            </a:r>
          </a:p>
          <a:p>
            <a:pPr eaLnBrk="1" hangingPunct="1">
              <a:buFont typeface="Arial" charset="0"/>
              <a:buNone/>
            </a:pPr>
            <a:endParaRPr lang="cs-CZ" sz="2800"/>
          </a:p>
          <a:p>
            <a:pPr eaLnBrk="1" hangingPunct="1">
              <a:buFont typeface="Arial" charset="0"/>
              <a:buNone/>
            </a:pPr>
            <a:r>
              <a:rPr lang="cs-CZ" sz="2800"/>
              <a:t>Zkuste se rozhodnout, že vás na následujících dvou slidech nenapadne žádná asociace, anebo jen nějaká neobvyklá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cs-CZ" sz="5400"/>
              <a:t>2 + 2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1200</Words>
  <Application>Microsoft Office PowerPoint</Application>
  <PresentationFormat>Předvádění na obrazovce (4:3)</PresentationFormat>
  <Paragraphs>201</Paragraphs>
  <Slides>37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38" baseType="lpstr">
      <vt:lpstr>Motiv sady Office</vt:lpstr>
      <vt:lpstr>Rychlá intuice</vt:lpstr>
      <vt:lpstr>Intuice a Kahnemanův Systém 1</vt:lpstr>
      <vt:lpstr>Intuice - Kahnemanův Systém 1</vt:lpstr>
      <vt:lpstr>Demonstrace</vt:lpstr>
      <vt:lpstr>Asociace na slovo:</vt:lpstr>
      <vt:lpstr>Asociace na slovo:</vt:lpstr>
      <vt:lpstr>Asociace na slovo:</vt:lpstr>
      <vt:lpstr>Snímek 8</vt:lpstr>
      <vt:lpstr>Snímek 9</vt:lpstr>
      <vt:lpstr>Snímek 10</vt:lpstr>
      <vt:lpstr>Zásadní role nevědomí</vt:lpstr>
      <vt:lpstr>Příklady výborně fungující intuice</vt:lpstr>
      <vt:lpstr>Uznání autorit</vt:lpstr>
      <vt:lpstr>Snadnost intuice</vt:lpstr>
      <vt:lpstr>Rychlost</vt:lpstr>
      <vt:lpstr>Souhrn – výhody intuice</vt:lpstr>
      <vt:lpstr>Intuice</vt:lpstr>
      <vt:lpstr>Intuice má limity</vt:lpstr>
      <vt:lpstr>Intuice dělá chyby</vt:lpstr>
      <vt:lpstr>Snímek 20</vt:lpstr>
      <vt:lpstr>Intuice dělá chyby</vt:lpstr>
      <vt:lpstr>Líbivost, kognitivní snadnost</vt:lpstr>
      <vt:lpstr>Afektivní zkreslení</vt:lpstr>
      <vt:lpstr>Haló efekt</vt:lpstr>
      <vt:lpstr>Heuristika dostupnosti</vt:lpstr>
      <vt:lpstr>Intuice dělá chyby</vt:lpstr>
      <vt:lpstr>Neznalost neznalosti</vt:lpstr>
      <vt:lpstr>Neznalost neznalosti v ekonomii</vt:lpstr>
      <vt:lpstr>Neznalost neznalosti v politice</vt:lpstr>
      <vt:lpstr>Intuice dělá chyby</vt:lpstr>
      <vt:lpstr>Nevýhody intuice, shrnutí</vt:lpstr>
      <vt:lpstr>Intuitivní rozhodování</vt:lpstr>
      <vt:lpstr>Reakce na výhody</vt:lpstr>
      <vt:lpstr>Snímek 34</vt:lpstr>
      <vt:lpstr>Kde intuice funguje líp a kde hůř</vt:lpstr>
      <vt:lpstr>Kde intuice funguje líp a kde hůř</vt:lpstr>
      <vt:lpstr>Kde intuice funguje líp a kde hůř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Intuice</dc:title>
  <dc:creator>Jan Votava</dc:creator>
  <cp:lastModifiedBy>Alena Votavová</cp:lastModifiedBy>
  <cp:revision>58</cp:revision>
  <dcterms:created xsi:type="dcterms:W3CDTF">2017-01-09T16:08:00Z</dcterms:created>
  <dcterms:modified xsi:type="dcterms:W3CDTF">2021-10-25T12:07:22Z</dcterms:modified>
</cp:coreProperties>
</file>