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93" r:id="rId2"/>
    <p:sldId id="296" r:id="rId3"/>
    <p:sldId id="297" r:id="rId4"/>
    <p:sldId id="276" r:id="rId5"/>
    <p:sldId id="277" r:id="rId6"/>
    <p:sldId id="295" r:id="rId7"/>
    <p:sldId id="278" r:id="rId8"/>
    <p:sldId id="298" r:id="rId9"/>
    <p:sldId id="258" r:id="rId10"/>
    <p:sldId id="260" r:id="rId11"/>
    <p:sldId id="261" r:id="rId12"/>
    <p:sldId id="279" r:id="rId13"/>
    <p:sldId id="280" r:id="rId14"/>
    <p:sldId id="262" r:id="rId15"/>
    <p:sldId id="263" r:id="rId16"/>
    <p:sldId id="264" r:id="rId17"/>
    <p:sldId id="266" r:id="rId18"/>
    <p:sldId id="267" r:id="rId19"/>
    <p:sldId id="268" r:id="rId20"/>
    <p:sldId id="281" r:id="rId21"/>
    <p:sldId id="265" r:id="rId22"/>
    <p:sldId id="282" r:id="rId23"/>
    <p:sldId id="283" r:id="rId24"/>
    <p:sldId id="284" r:id="rId25"/>
    <p:sldId id="285" r:id="rId26"/>
    <p:sldId id="294" r:id="rId27"/>
    <p:sldId id="269" r:id="rId28"/>
    <p:sldId id="270" r:id="rId29"/>
    <p:sldId id="271" r:id="rId30"/>
    <p:sldId id="272" r:id="rId31"/>
    <p:sldId id="273" r:id="rId32"/>
    <p:sldId id="291" r:id="rId33"/>
    <p:sldId id="292" r:id="rId34"/>
    <p:sldId id="286" r:id="rId35"/>
    <p:sldId id="274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3" autoAdjust="0"/>
    <p:restoredTop sz="94660"/>
  </p:normalViewPr>
  <p:slideViewPr>
    <p:cSldViewPr>
      <p:cViewPr varScale="1">
        <p:scale>
          <a:sx n="86" d="100"/>
          <a:sy n="86" d="100"/>
        </p:scale>
        <p:origin x="1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CB470-978C-44DC-A5E3-7178FCF0015A}" type="datetimeFigureOut">
              <a:rPr lang="cs-CZ" smtClean="0"/>
              <a:t>12.03.2020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480B1-F6D8-477E-AF2A-6EACF52050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723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480B1-F6D8-477E-AF2A-6EACF52050C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288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7849-7F21-4799-A200-1612C8128011}" type="datetime1">
              <a:rPr lang="cs-CZ" smtClean="0"/>
              <a:t>12.03.2020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65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0168-5E4E-4B65-BD32-A2EA738C1BB8}" type="datetime1">
              <a:rPr lang="cs-CZ" smtClean="0"/>
              <a:t>12.03.2020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75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8FECF-F85D-4AEE-A2BB-E55907D0239D}" type="datetime1">
              <a:rPr lang="cs-CZ" smtClean="0"/>
              <a:t>12.03.2020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24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EEB8-196D-445E-A1D5-A0258D957F3B}" type="datetime1">
              <a:rPr lang="cs-CZ" smtClean="0"/>
              <a:t>12.03.2020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61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1431-A627-4F68-9774-51BA387EFC4F}" type="datetime1">
              <a:rPr lang="cs-CZ" smtClean="0"/>
              <a:t>12.03.2020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2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4CA0C-2129-4BC8-8E92-B01791B739AA}" type="datetime1">
              <a:rPr lang="cs-CZ" smtClean="0"/>
              <a:t>12.03.2020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9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2FA9-8E13-4D12-A685-A4D2B9849455}" type="datetime1">
              <a:rPr lang="cs-CZ" smtClean="0"/>
              <a:t>12.03.2020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40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68F2-FDDE-48F2-9DD2-16A04B132FD0}" type="datetime1">
              <a:rPr lang="cs-CZ" smtClean="0"/>
              <a:t>12.03.2020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6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D065-3074-4758-91D6-1CAE9D38EA28}" type="datetime1">
              <a:rPr lang="cs-CZ" smtClean="0"/>
              <a:t>12.03.2020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D040-96F6-4FA7-AF2D-56A9624D90A0}" type="datetime1">
              <a:rPr lang="cs-CZ" smtClean="0"/>
              <a:t>12.03.2020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77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D5FB-E72D-42CE-907F-B3E5CC6A4AB0}" type="datetime1">
              <a:rPr lang="cs-CZ" smtClean="0"/>
              <a:t>12.03.2020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026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88A89-A742-4D2E-AD19-865D96465427}" type="datetime1">
              <a:rPr lang="cs-CZ" smtClean="0"/>
              <a:t>12.03.2020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D7CBE-E340-4391-9185-CF41930908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7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dirty="0" smtClean="0"/>
              <a:t>Použitá literatura.</a:t>
            </a:r>
          </a:p>
          <a:p>
            <a:r>
              <a:rPr lang="cs-CZ" dirty="0" smtClean="0"/>
              <a:t>DOLEŽEL, </a:t>
            </a:r>
            <a:r>
              <a:rPr lang="cs-CZ" dirty="0"/>
              <a:t>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</a:t>
            </a:r>
            <a:r>
              <a:rPr lang="cs-CZ" dirty="0" smtClean="0"/>
              <a:t>2. vyd. 2010, s 26-39.</a:t>
            </a:r>
            <a:r>
              <a:rPr lang="cs-CZ" dirty="0" smtClean="0"/>
              <a:t> </a:t>
            </a:r>
            <a:r>
              <a:rPr lang="cs-CZ" dirty="0"/>
              <a:t>ISBN 978-80-904137-6-4</a:t>
            </a:r>
            <a:endParaRPr lang="cs-CZ" dirty="0" smtClean="0"/>
          </a:p>
          <a:p>
            <a:r>
              <a:rPr lang="cs-CZ" dirty="0"/>
              <a:t>DOLEŽEL, J. Bůh na straně chudých – biblické inspirace pro sociální práci. In </a:t>
            </a:r>
            <a:r>
              <a:rPr lang="cs-CZ" i="1" dirty="0"/>
              <a:t>Spravedlnost a služba. Sborník vydaný k příležitosti 10. výročí činnosti CARITAS-VOŠ sociální Olomouc. </a:t>
            </a:r>
            <a:r>
              <a:rPr lang="cs-CZ" dirty="0"/>
              <a:t>Uspořádal Jakub Doležel. Olomouc: CARITAS-</a:t>
            </a:r>
            <a:r>
              <a:rPr lang="cs-CZ" dirty="0" err="1"/>
              <a:t>VOŠs</a:t>
            </a:r>
            <a:r>
              <a:rPr lang="cs-CZ" dirty="0"/>
              <a:t>, 2006, s. 73-99. ISBN </a:t>
            </a:r>
            <a:r>
              <a:rPr lang="cs-CZ" dirty="0" smtClean="0"/>
              <a:t>80-239-7697-4</a:t>
            </a:r>
          </a:p>
          <a:p>
            <a:r>
              <a:rPr lang="cs-CZ" dirty="0" smtClean="0"/>
              <a:t>DOLEŽEL</a:t>
            </a:r>
            <a:r>
              <a:rPr lang="cs-CZ" dirty="0"/>
              <a:t>, J. Sociální práce do počátku novověku. In MATOUŠEK, O. a kol. (ed.), </a:t>
            </a:r>
            <a:r>
              <a:rPr lang="cs-CZ" i="1" dirty="0"/>
              <a:t>Encyklopedie sociální práce</a:t>
            </a:r>
            <a:r>
              <a:rPr lang="cs-CZ" dirty="0"/>
              <a:t>. Praha: Portál, 2013, s. 179-185. </a:t>
            </a:r>
            <a:endParaRPr lang="cs-CZ" dirty="0"/>
          </a:p>
          <a:p>
            <a:r>
              <a:rPr lang="de-DE" dirty="0" smtClean="0"/>
              <a:t>PETERS</a:t>
            </a:r>
            <a:r>
              <a:rPr lang="de-DE" dirty="0"/>
              <a:t>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 smtClean="0"/>
              <a:t>Starém</a:t>
            </a:r>
            <a:r>
              <a:rPr lang="cs-CZ" dirty="0" smtClean="0"/>
              <a:t> zákoně</a:t>
            </a:r>
            <a:r>
              <a:rPr lang="cs-CZ" dirty="0"/>
              <a:t>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</a:t>
            </a:r>
            <a:r>
              <a:rPr lang="cs-CZ" dirty="0" smtClean="0"/>
              <a:t>.</a:t>
            </a:r>
          </a:p>
          <a:p>
            <a:r>
              <a:rPr lang="de-DE" dirty="0"/>
              <a:t>THIEL, W., Arm und reich in der </a:t>
            </a:r>
            <a:r>
              <a:rPr lang="de-DE" dirty="0" smtClean="0"/>
              <a:t>Bibel</a:t>
            </a:r>
            <a:r>
              <a:rPr lang="cs-CZ" dirty="0" smtClean="0"/>
              <a:t> (Bohatí a chudí v Bibli).</a:t>
            </a:r>
            <a:r>
              <a:rPr lang="de-DE" dirty="0" smtClean="0"/>
              <a:t> </a:t>
            </a:r>
            <a:r>
              <a:rPr lang="de-DE" dirty="0"/>
              <a:t>In HERMANN, Volker (Hrsg.), </a:t>
            </a:r>
            <a:r>
              <a:rPr lang="de-DE" i="1" dirty="0"/>
              <a:t>Diakonische Existenz </a:t>
            </a:r>
            <a:r>
              <a:rPr lang="de-DE" i="1" dirty="0" smtClean="0"/>
              <a:t>im</a:t>
            </a:r>
            <a:r>
              <a:rPr lang="cs-CZ" i="1" dirty="0" smtClean="0"/>
              <a:t> </a:t>
            </a:r>
            <a:r>
              <a:rPr lang="de-DE" i="1" dirty="0" smtClean="0"/>
              <a:t>Wandel</a:t>
            </a:r>
            <a:r>
              <a:rPr lang="de-DE" dirty="0"/>
              <a:t>. Heidelberg: Diakoniewissenschaftliches Institut, 2007, s. 18</a:t>
            </a:r>
            <a:r>
              <a:rPr lang="de-DE" dirty="0" smtClean="0"/>
              <a:t>.</a:t>
            </a:r>
            <a:endParaRPr lang="cs-CZ" dirty="0" smtClean="0"/>
          </a:p>
          <a:p>
            <a:r>
              <a:rPr lang="cs-CZ" dirty="0" smtClean="0"/>
              <a:t>CRÜSEMANN, F. </a:t>
            </a:r>
            <a:r>
              <a:rPr lang="cs-CZ" dirty="0" err="1" smtClean="0"/>
              <a:t>Das</a:t>
            </a:r>
            <a:r>
              <a:rPr lang="cs-CZ" dirty="0" smtClean="0"/>
              <a:t> Alte Testament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Grundlage</a:t>
            </a:r>
            <a:r>
              <a:rPr lang="cs-CZ" dirty="0" smtClean="0"/>
              <a:t> der Diakonie (Starý zákon jako základ diakonie). In SCHÄFER, G., STROM, </a:t>
            </a:r>
            <a:r>
              <a:rPr lang="cs-CZ" dirty="0" err="1" smtClean="0"/>
              <a:t>Th</a:t>
            </a:r>
            <a:r>
              <a:rPr lang="cs-CZ" dirty="0" smtClean="0"/>
              <a:t>. </a:t>
            </a:r>
            <a:r>
              <a:rPr lang="cs-CZ" i="1" dirty="0" smtClean="0"/>
              <a:t>Diakonie – </a:t>
            </a:r>
            <a:r>
              <a:rPr lang="cs-CZ" i="1" dirty="0" err="1" smtClean="0"/>
              <a:t>biblische</a:t>
            </a:r>
            <a:r>
              <a:rPr lang="cs-CZ" i="1" dirty="0" smtClean="0"/>
              <a:t> </a:t>
            </a:r>
            <a:r>
              <a:rPr lang="cs-CZ" i="1" dirty="0" err="1" smtClean="0"/>
              <a:t>Grundlagen</a:t>
            </a:r>
            <a:r>
              <a:rPr lang="cs-CZ" i="1" dirty="0" smtClean="0"/>
              <a:t> </a:t>
            </a:r>
            <a:r>
              <a:rPr lang="cs-CZ" i="1" dirty="0" err="1" smtClean="0"/>
              <a:t>und</a:t>
            </a:r>
            <a:r>
              <a:rPr lang="cs-CZ" i="1" dirty="0" smtClean="0"/>
              <a:t> </a:t>
            </a:r>
            <a:r>
              <a:rPr lang="cs-CZ" i="1" dirty="0" err="1" smtClean="0"/>
              <a:t>Orientierungen</a:t>
            </a:r>
            <a:r>
              <a:rPr lang="cs-CZ" i="1" dirty="0" smtClean="0"/>
              <a:t>. </a:t>
            </a:r>
            <a:r>
              <a:rPr lang="cs-CZ" i="1" dirty="0" err="1" smtClean="0"/>
              <a:t>Ein</a:t>
            </a:r>
            <a:r>
              <a:rPr lang="cs-CZ" i="1" dirty="0" smtClean="0"/>
              <a:t> </a:t>
            </a:r>
            <a:r>
              <a:rPr lang="cs-CZ" i="1" dirty="0" err="1" smtClean="0"/>
              <a:t>Erbeitsbuch</a:t>
            </a:r>
            <a:r>
              <a:rPr lang="cs-CZ" dirty="0" smtClean="0"/>
              <a:t>. 3. </a:t>
            </a:r>
            <a:r>
              <a:rPr lang="cs-CZ" dirty="0" err="1" smtClean="0"/>
              <a:t>Auflage</a:t>
            </a:r>
            <a:r>
              <a:rPr lang="cs-CZ" dirty="0" smtClean="0"/>
              <a:t>. Heidelberg: HVA 1998, s. 67-93.</a:t>
            </a:r>
            <a:endParaRPr lang="cs-CZ" dirty="0" smtClean="0"/>
          </a:p>
          <a:p>
            <a:r>
              <a:rPr lang="cs-CZ" dirty="0"/>
              <a:t>+ odkazované pasáže Starého zákona (mnohdy nutno samostatně vyhledat)</a:t>
            </a:r>
          </a:p>
          <a:p>
            <a:endParaRPr lang="cs-CZ" altLang="en-US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680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704856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dirty="0" smtClean="0"/>
              <a:t>Chudí ve Starém </a:t>
            </a:r>
            <a:r>
              <a:rPr lang="cs-CZ" dirty="0" smtClean="0"/>
              <a:t>zákoně jako most do reality sociální práce dnes</a:t>
            </a:r>
            <a:endParaRPr lang="cs-CZ" dirty="0" smtClean="0"/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2927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sz="2000" b="1" dirty="0" smtClean="0"/>
              <a:t>O „chudých“ je v Bibli řeč mnohokrát.</a:t>
            </a:r>
            <a:r>
              <a:rPr lang="cs-CZ" sz="2000" dirty="0" smtClean="0"/>
              <a:t> Hebrejská slova, používaná k označení situace „být chudý“ či „trpět nouzí“ (raš</a:t>
            </a:r>
            <a:r>
              <a:rPr lang="cs-CZ" sz="2000" dirty="0"/>
              <a:t>; dal; </a:t>
            </a:r>
            <a:r>
              <a:rPr lang="cs-CZ" sz="2000" dirty="0" err="1"/>
              <a:t>ebjon</a:t>
            </a:r>
            <a:r>
              <a:rPr lang="cs-CZ" sz="2000" dirty="0"/>
              <a:t>; </a:t>
            </a:r>
            <a:r>
              <a:rPr lang="cs-CZ" sz="2000" dirty="0" err="1" smtClean="0"/>
              <a:t>aní</a:t>
            </a:r>
            <a:r>
              <a:rPr lang="cs-CZ" sz="2000" dirty="0" smtClean="0"/>
              <a:t>) </a:t>
            </a:r>
            <a:r>
              <a:rPr lang="cs-CZ" sz="2000" dirty="0" smtClean="0"/>
              <a:t>mají význam zahrnující mnoho dimenzí. Vztahují se nejen na lidi, kteří trpí nedostatkem materiálních věcí, ale také na aspekty jako nemoc, hlad, nahota, žebrání, i útlak a ponižování. 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Pojmem ‚chudý‘ v širokém smyslu můžeme označit lidi </a:t>
            </a:r>
            <a:r>
              <a:rPr lang="cs-CZ" sz="2000" b="1" dirty="0" smtClean="0"/>
              <a:t>na okraji tehdejší společnosti </a:t>
            </a:r>
            <a:r>
              <a:rPr lang="cs-CZ" sz="2000" dirty="0" smtClean="0"/>
              <a:t>(vyloučené, </a:t>
            </a:r>
            <a:r>
              <a:rPr lang="cs-CZ" sz="2000" dirty="0" err="1" smtClean="0"/>
              <a:t>marginalizované</a:t>
            </a:r>
            <a:r>
              <a:rPr lang="cs-CZ" sz="2000" dirty="0" smtClean="0"/>
              <a:t>) a strádající sociálními problémy.</a:t>
            </a:r>
            <a:r>
              <a:rPr lang="cs-CZ" sz="2000" b="1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Tradičně nejvíce ohrožené </a:t>
            </a:r>
            <a:r>
              <a:rPr lang="cs-CZ" sz="2000" dirty="0" smtClean="0"/>
              <a:t>skupiny, které Mojžíšův zákon nejvíce chránil:</a:t>
            </a:r>
            <a:endParaRPr lang="cs-CZ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b="1" i="1" dirty="0" smtClean="0"/>
              <a:t>vdovy a sirotci:</a:t>
            </a:r>
            <a:r>
              <a:rPr lang="cs-CZ" sz="2000" i="1" dirty="0" smtClean="0"/>
              <a:t> </a:t>
            </a:r>
            <a:r>
              <a:rPr lang="cs-CZ" sz="2000" dirty="0" smtClean="0"/>
              <a:t>jelikož nepožívali právní způsobilosti, mohli se stát snadno předmětem manipulace </a:t>
            </a:r>
            <a:r>
              <a:rPr lang="cs-CZ" sz="2000" dirty="0" smtClean="0"/>
              <a:t>(dnes matky samoživitelky a jejich děti?)</a:t>
            </a:r>
            <a:endParaRPr lang="cs-CZ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b="1" i="1" dirty="0" smtClean="0"/>
              <a:t>staří</a:t>
            </a:r>
            <a:r>
              <a:rPr lang="cs-CZ" sz="2000" dirty="0" smtClean="0"/>
              <a:t>, jelikož byli odkázáni na zabezpečení svými dětmi </a:t>
            </a:r>
            <a:r>
              <a:rPr lang="cs-CZ" sz="2000" dirty="0" smtClean="0"/>
              <a:t>(míra dnešní osamělosti seniorů)</a:t>
            </a:r>
            <a:endParaRPr lang="cs-CZ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b="1" i="1" dirty="0" smtClean="0"/>
              <a:t>cizinci</a:t>
            </a:r>
            <a:r>
              <a:rPr lang="cs-CZ" sz="2000" dirty="0" smtClean="0"/>
              <a:t> („</a:t>
            </a:r>
            <a:r>
              <a:rPr lang="cs-CZ" sz="2000" dirty="0" err="1" smtClean="0"/>
              <a:t>gér</a:t>
            </a:r>
            <a:r>
              <a:rPr lang="cs-CZ" sz="2000" dirty="0" smtClean="0"/>
              <a:t>“), které bychom dnes označili spíše za uprchlíky vyhnané z vlasti hladem nebo válkou a kteří se na území Izraele trvale usadili (na rozdíl od „</a:t>
            </a:r>
            <a:r>
              <a:rPr lang="cs-CZ" sz="2000" dirty="0" err="1" smtClean="0"/>
              <a:t>nokrí</a:t>
            </a:r>
            <a:r>
              <a:rPr lang="cs-CZ" sz="2000" dirty="0" smtClean="0"/>
              <a:t>“- cizinec </a:t>
            </a:r>
            <a:r>
              <a:rPr lang="cs-CZ" sz="2000" dirty="0" smtClean="0"/>
              <a:t>obchodník, procházející</a:t>
            </a:r>
            <a:r>
              <a:rPr lang="cs-CZ" sz="2000" dirty="0" smtClean="0"/>
              <a:t>, neusazený)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b="1" i="1" dirty="0" smtClean="0"/>
              <a:t>drobní rolníci</a:t>
            </a:r>
            <a:r>
              <a:rPr lang="cs-CZ" sz="2000" dirty="0" smtClean="0"/>
              <a:t>, kteří se v důsledku zadlužení mohli ocitnout v silné existenční závislosti na druhých, což souviselo se systémem dlužnictví a jeho nástrojem dlužního otroctví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b="1" i="1" dirty="0" smtClean="0"/>
              <a:t>nádeníci</a:t>
            </a:r>
            <a:r>
              <a:rPr lang="cs-CZ" sz="2000" dirty="0" smtClean="0"/>
              <a:t>, kteří nevlastnili skutečně nic a žili jen ze dne na den. </a:t>
            </a:r>
          </a:p>
        </p:txBody>
      </p:sp>
    </p:spTree>
    <p:extLst>
      <p:ext uri="{BB962C8B-B14F-4D97-AF65-F5344CB8AC3E}">
        <p14:creationId xmlns:p14="http://schemas.microsoft.com/office/powerpoint/2010/main" val="53564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cs-CZ" sz="2000" dirty="0" smtClean="0"/>
              <a:t>Společenské subjekty, které se hlásí k </a:t>
            </a:r>
            <a:r>
              <a:rPr lang="cs-CZ" sz="2000" dirty="0" smtClean="0"/>
              <a:t>solidaritě s chudými a </a:t>
            </a:r>
            <a:r>
              <a:rPr lang="cs-CZ" sz="2000" dirty="0" smtClean="0"/>
              <a:t>díky kterým se sociální práci daří, se nápadně podobají společenským subjektům, které byly za solidaritu s chudými odpovědné už ve starozákonním Izraeli: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	</a:t>
            </a:r>
            <a:r>
              <a:rPr lang="cs-CZ" sz="3200" u="sng" dirty="0" smtClean="0"/>
              <a:t>ve Starém zákoně</a:t>
            </a:r>
            <a:r>
              <a:rPr lang="cs-CZ" sz="3200" dirty="0" smtClean="0"/>
              <a:t>		</a:t>
            </a:r>
            <a:r>
              <a:rPr lang="cs-CZ" sz="3200" u="sng" dirty="0" smtClean="0"/>
              <a:t>dnes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b="1" dirty="0"/>
              <a:t>král, </a:t>
            </a:r>
            <a:endParaRPr lang="cs-CZ" b="1" dirty="0" smtClean="0"/>
          </a:p>
          <a:p>
            <a:pPr eaLnBrk="1" hangingPunct="1"/>
            <a:endParaRPr lang="cs-CZ" b="1" dirty="0"/>
          </a:p>
          <a:p>
            <a:pPr eaLnBrk="1" hangingPunct="1"/>
            <a:r>
              <a:rPr lang="cs-CZ" b="1" dirty="0"/>
              <a:t>dobře situovaní Izraelité </a:t>
            </a:r>
            <a:r>
              <a:rPr lang="cs-CZ" sz="1700" b="1" dirty="0" smtClean="0"/>
              <a:t>(ekonomické přebytky sdílet ve prospěch chudých – sociální závazek majetku)</a:t>
            </a:r>
            <a:endParaRPr lang="cs-CZ" sz="1700" b="1" dirty="0" smtClean="0"/>
          </a:p>
          <a:p>
            <a:pPr eaLnBrk="1" hangingPunct="1"/>
            <a:endParaRPr lang="cs-CZ" b="1" dirty="0"/>
          </a:p>
          <a:p>
            <a:pPr eaLnBrk="1" hangingPunct="1"/>
            <a:r>
              <a:rPr lang="cs-CZ" b="1" dirty="0"/>
              <a:t>a </a:t>
            </a:r>
            <a:r>
              <a:rPr lang="cs-CZ" b="1" dirty="0" smtClean="0"/>
              <a:t>proroci </a:t>
            </a:r>
            <a:r>
              <a:rPr lang="cs-CZ" sz="1800" b="1" dirty="0" smtClean="0"/>
              <a:t>(prorok ve SZ: nikoliv věštění budoucnosti, ale </a:t>
            </a:r>
            <a:r>
              <a:rPr lang="cs-CZ" sz="1800" b="1" u="sng" dirty="0" smtClean="0"/>
              <a:t>kritika sociální nespravedlnosti ve společnosti</a:t>
            </a:r>
            <a:r>
              <a:rPr lang="cs-CZ" sz="1800" b="1" dirty="0" smtClean="0"/>
              <a:t>)</a:t>
            </a:r>
            <a:endParaRPr lang="cs-CZ" sz="1800" b="1" dirty="0"/>
          </a:p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i="1" dirty="0" smtClean="0"/>
              <a:t>Sociální stát</a:t>
            </a:r>
          </a:p>
          <a:p>
            <a:endParaRPr lang="cs-CZ" i="1" dirty="0"/>
          </a:p>
          <a:p>
            <a:r>
              <a:rPr lang="cs-CZ" i="1" dirty="0" smtClean="0"/>
              <a:t>Občanská společnost</a:t>
            </a:r>
          </a:p>
          <a:p>
            <a:endParaRPr lang="cs-CZ" i="1" dirty="0"/>
          </a:p>
          <a:p>
            <a:endParaRPr lang="cs-CZ" i="1" dirty="0" smtClean="0"/>
          </a:p>
          <a:p>
            <a:endParaRPr lang="cs-CZ" i="1" dirty="0" smtClean="0"/>
          </a:p>
          <a:p>
            <a:r>
              <a:rPr lang="cs-CZ" i="1" dirty="0" smtClean="0"/>
              <a:t>Neziskový </a:t>
            </a:r>
            <a:r>
              <a:rPr lang="cs-CZ" i="1" dirty="0" smtClean="0"/>
              <a:t>sektor </a:t>
            </a:r>
            <a:r>
              <a:rPr lang="cs-CZ" sz="1900" i="1" dirty="0" smtClean="0"/>
              <a:t>(někdy označují NGO své aktivity na poli lidských práv a sociální spravedlnosti jako „prorocké“)</a:t>
            </a:r>
            <a:endParaRPr lang="cs-CZ" sz="1900" i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7704856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88760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>Předpoklady étosu dnešní sociální práce: sociální hodnoty ve </a:t>
            </a:r>
            <a:r>
              <a:rPr lang="cs-CZ" sz="3600" dirty="0" smtClean="0"/>
              <a:t>SZ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b="1" dirty="0" smtClean="0"/>
              <a:t>Svrchovaným etickým horizontem je ochrana nekonečné lidské důstojnosti, odvozené z víry, že každý člověk je nositelem „Božího obrazu“ a „Boží podoby“ </a:t>
            </a:r>
            <a:r>
              <a:rPr lang="cs-CZ" dirty="0" smtClean="0"/>
              <a:t> (</a:t>
            </a:r>
            <a:r>
              <a:rPr lang="cs-CZ" dirty="0" err="1" smtClean="0"/>
              <a:t>srv</a:t>
            </a:r>
            <a:r>
              <a:rPr lang="cs-CZ" dirty="0" smtClean="0"/>
              <a:t>. </a:t>
            </a:r>
            <a:r>
              <a:rPr lang="cs-CZ" dirty="0" err="1" smtClean="0"/>
              <a:t>Gn</a:t>
            </a:r>
            <a:r>
              <a:rPr lang="cs-CZ" dirty="0" smtClean="0"/>
              <a:t> 1, 26-27)</a:t>
            </a:r>
          </a:p>
          <a:p>
            <a:pPr>
              <a:lnSpc>
                <a:spcPct val="90000"/>
              </a:lnSpc>
            </a:pPr>
            <a:r>
              <a:rPr lang="cs-CZ" dirty="0" smtClean="0"/>
              <a:t>Pomocí hodnot:</a:t>
            </a:r>
            <a:endParaRPr lang="cs-CZ" dirty="0"/>
          </a:p>
          <a:p>
            <a:pPr lvl="1">
              <a:lnSpc>
                <a:spcPct val="90000"/>
              </a:lnSpc>
            </a:pPr>
            <a:r>
              <a:rPr lang="cs-CZ" b="1" u="sng" dirty="0" smtClean="0"/>
              <a:t>spravedlnosti </a:t>
            </a:r>
            <a:endParaRPr lang="cs-CZ" b="1" u="sng" dirty="0"/>
          </a:p>
          <a:p>
            <a:pPr lvl="1">
              <a:lnSpc>
                <a:spcPct val="90000"/>
              </a:lnSpc>
            </a:pPr>
            <a:r>
              <a:rPr lang="cs-CZ" b="1" u="sng" dirty="0"/>
              <a:t>a </a:t>
            </a:r>
            <a:r>
              <a:rPr lang="cs-CZ" b="1" u="sng" dirty="0" smtClean="0"/>
              <a:t>lásky</a:t>
            </a:r>
            <a:r>
              <a:rPr lang="cs-CZ" dirty="0" smtClean="0"/>
              <a:t>.</a:t>
            </a:r>
            <a:endParaRPr lang="cs-CZ" dirty="0"/>
          </a:p>
          <a:p>
            <a:pPr>
              <a:lnSpc>
                <a:spcPct val="90000"/>
              </a:lnSpc>
            </a:pPr>
            <a:r>
              <a:rPr lang="cs-CZ" dirty="0" smtClean="0"/>
              <a:t>Sepjetí těchto dvou hodnot vystihuje výrok proroka </a:t>
            </a:r>
            <a:r>
              <a:rPr lang="cs-CZ" dirty="0" err="1" smtClean="0"/>
              <a:t>Ozeáše</a:t>
            </a:r>
            <a:r>
              <a:rPr lang="cs-CZ" dirty="0" smtClean="0"/>
              <a:t> (8. stol. př. Kr.): </a:t>
            </a:r>
            <a:r>
              <a:rPr lang="cs-CZ" i="1" dirty="0" smtClean="0"/>
              <a:t>Navrať </a:t>
            </a:r>
            <a:r>
              <a:rPr lang="cs-CZ" i="1" dirty="0"/>
              <a:t>se tedy ke svému Bohu, dbej na </a:t>
            </a:r>
            <a:r>
              <a:rPr lang="cs-CZ" i="1" u="sng" dirty="0"/>
              <a:t>milosrdenství</a:t>
            </a:r>
            <a:r>
              <a:rPr lang="cs-CZ" i="1" dirty="0"/>
              <a:t> </a:t>
            </a:r>
            <a:r>
              <a:rPr lang="cs-CZ" dirty="0"/>
              <a:t>(láska) </a:t>
            </a:r>
            <a:r>
              <a:rPr lang="cs-CZ" i="1" dirty="0"/>
              <a:t>a </a:t>
            </a:r>
            <a:r>
              <a:rPr lang="cs-CZ" i="1" u="sng" dirty="0"/>
              <a:t>právo</a:t>
            </a:r>
            <a:r>
              <a:rPr lang="cs-CZ" i="1" dirty="0"/>
              <a:t> </a:t>
            </a:r>
            <a:r>
              <a:rPr lang="cs-CZ" dirty="0"/>
              <a:t>(spravedlnost)</a:t>
            </a:r>
            <a:r>
              <a:rPr lang="cs-CZ" i="1" dirty="0"/>
              <a:t>, s nadějí vytrvale čekej na svého Boha</a:t>
            </a:r>
            <a:r>
              <a:rPr lang="cs-CZ" dirty="0"/>
              <a:t>. (Oz 12,7)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7560840" cy="365125"/>
          </a:xfrm>
        </p:spPr>
        <p:txBody>
          <a:bodyPr/>
          <a:lstStyle/>
          <a:p>
            <a:r>
              <a:rPr lang="de-DE" dirty="0"/>
              <a:t>PETERS,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Starém</a:t>
            </a:r>
            <a:endParaRPr lang="de-DE" dirty="0"/>
          </a:p>
          <a:p>
            <a:r>
              <a:rPr lang="cs-CZ" dirty="0"/>
              <a:t>zákoně).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1936.</a:t>
            </a:r>
          </a:p>
        </p:txBody>
      </p:sp>
    </p:spTree>
    <p:extLst>
      <p:ext uri="{BB962C8B-B14F-4D97-AF65-F5344CB8AC3E}">
        <p14:creationId xmlns:p14="http://schemas.microsoft.com/office/powerpoint/2010/main" val="410753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Spravedlnost - První pilíř sociálního zákonodárství 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cs-CZ" sz="4000" dirty="0"/>
              <a:t>Spravedlnost a právo, to jsou stále se opakující požadavky, připomínané</a:t>
            </a:r>
            <a:r>
              <a:rPr lang="cs-CZ" sz="4000" b="1" dirty="0"/>
              <a:t> proroky</a:t>
            </a:r>
            <a:r>
              <a:rPr lang="cs-CZ" sz="4000" dirty="0"/>
              <a:t>, kteří se chápali jako </a:t>
            </a:r>
            <a:r>
              <a:rPr lang="cs-CZ" sz="4000" b="1" dirty="0"/>
              <a:t>obhájci slabých a utlačovaných</a:t>
            </a:r>
            <a:r>
              <a:rPr lang="cs-CZ" sz="4000" dirty="0"/>
              <a:t>.</a:t>
            </a:r>
            <a:endParaRPr lang="cs-CZ" sz="40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i="1" dirty="0" smtClean="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i="1" dirty="0"/>
              <a:t>	</a:t>
            </a:r>
            <a:r>
              <a:rPr lang="cs-CZ" i="1" dirty="0" smtClean="0"/>
              <a:t>Pryč </a:t>
            </a:r>
            <a:r>
              <a:rPr lang="cs-CZ" i="1" dirty="0"/>
              <a:t>ode mne s halasem tvých písní, tvé brnkání na harfy už nechci slyšet. Ať se valí právo jako vody, spravedlnost jak proudící potok. </a:t>
            </a:r>
            <a:r>
              <a:rPr lang="cs-CZ" dirty="0"/>
              <a:t>(</a:t>
            </a:r>
            <a:r>
              <a:rPr lang="cs-CZ" dirty="0" err="1"/>
              <a:t>Am</a:t>
            </a:r>
            <a:r>
              <a:rPr lang="cs-CZ" dirty="0"/>
              <a:t> 5,23-24)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dirty="0" smtClean="0"/>
              <a:t>	1</a:t>
            </a:r>
            <a:r>
              <a:rPr lang="cs-CZ" dirty="0"/>
              <a:t>  </a:t>
            </a:r>
            <a:r>
              <a:rPr lang="cs-CZ" i="1" dirty="0"/>
              <a:t>Běda těm, kdo nařizují ničemná nařízení těm, kdo předpisují plahočení, 2  nuzným odnímají možnost obhajoby, utištěné mého lidu zbavují práva; jejich kořistí jsou vdovy a sirotky olupují. 3  Co si počnete v den navštívení, až se z dálky přižene zkáza?</a:t>
            </a:r>
            <a:r>
              <a:rPr lang="cs-CZ" dirty="0"/>
              <a:t> (</a:t>
            </a:r>
            <a:r>
              <a:rPr lang="cs-CZ" dirty="0" err="1"/>
              <a:t>Iz</a:t>
            </a:r>
            <a:r>
              <a:rPr lang="cs-CZ" dirty="0"/>
              <a:t> 10)</a:t>
            </a:r>
          </a:p>
          <a:p>
            <a:pPr>
              <a:lnSpc>
                <a:spcPct val="80000"/>
              </a:lnSpc>
            </a:pPr>
            <a:r>
              <a:rPr lang="cs-CZ" sz="4000" dirty="0"/>
              <a:t>Také </a:t>
            </a:r>
            <a:r>
              <a:rPr lang="cs-CZ" sz="4000" b="1" dirty="0"/>
              <a:t>filozofická </a:t>
            </a:r>
            <a:r>
              <a:rPr lang="cs-CZ" sz="4000" b="1" dirty="0" smtClean="0"/>
              <a:t>literatura</a:t>
            </a:r>
            <a:r>
              <a:rPr lang="cs-CZ" sz="4000" dirty="0" smtClean="0"/>
              <a:t> </a:t>
            </a:r>
            <a:r>
              <a:rPr lang="cs-CZ" sz="4000" dirty="0" smtClean="0"/>
              <a:t>SZ: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4000" i="1" dirty="0"/>
              <a:t>	</a:t>
            </a:r>
            <a:r>
              <a:rPr lang="cs-CZ" i="1" dirty="0" smtClean="0"/>
              <a:t>2 </a:t>
            </a:r>
            <a:r>
              <a:rPr lang="cs-CZ" i="1" dirty="0"/>
              <a:t>„Dlouho ještě chcete soudit proti právu, stranit svévolníkům? </a:t>
            </a:r>
            <a:r>
              <a:rPr lang="cs-CZ" i="1" dirty="0" smtClean="0"/>
              <a:t>	3</a:t>
            </a:r>
            <a:r>
              <a:rPr lang="cs-CZ" i="1" dirty="0"/>
              <a:t>  Dopomozte nuznému a sirotkovi k právu, poníženému a </a:t>
            </a:r>
            <a:r>
              <a:rPr lang="cs-CZ" i="1" dirty="0" smtClean="0"/>
              <a:t>	chudému </a:t>
            </a:r>
            <a:r>
              <a:rPr lang="cs-CZ" i="1" dirty="0"/>
              <a:t>zjednejte spravedlnost, 4  pomozte vyváznout </a:t>
            </a:r>
            <a:r>
              <a:rPr lang="cs-CZ" i="1" dirty="0" smtClean="0"/>
              <a:t>	nuznému </a:t>
            </a:r>
            <a:r>
              <a:rPr lang="cs-CZ" i="1" dirty="0"/>
              <a:t>ubožáku, svévolným ho vytrhněte z rukou!“ </a:t>
            </a:r>
            <a:r>
              <a:rPr lang="cs-CZ" dirty="0"/>
              <a:t>(</a:t>
            </a:r>
            <a:r>
              <a:rPr lang="cs-CZ" dirty="0" err="1"/>
              <a:t>Žl</a:t>
            </a:r>
            <a:r>
              <a:rPr lang="cs-CZ" dirty="0"/>
              <a:t> 82)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7344816" cy="365125"/>
          </a:xfrm>
        </p:spPr>
        <p:txBody>
          <a:bodyPr/>
          <a:lstStyle/>
          <a:p>
            <a:r>
              <a:rPr lang="de-DE" dirty="0"/>
              <a:t>PETERS,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Starém</a:t>
            </a:r>
            <a:endParaRPr lang="de-DE" dirty="0"/>
          </a:p>
          <a:p>
            <a:r>
              <a:rPr lang="cs-CZ" dirty="0"/>
              <a:t>zákoně).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1936.</a:t>
            </a:r>
          </a:p>
        </p:txBody>
      </p:sp>
    </p:spTree>
    <p:extLst>
      <p:ext uri="{BB962C8B-B14F-4D97-AF65-F5344CB8AC3E}">
        <p14:creationId xmlns:p14="http://schemas.microsoft.com/office/powerpoint/2010/main" val="291415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331640" y="6356350"/>
            <a:ext cx="6120680" cy="365125"/>
          </a:xfrm>
        </p:spPr>
        <p:txBody>
          <a:bodyPr/>
          <a:lstStyle/>
          <a:p>
            <a:r>
              <a:rPr lang="de-DE" dirty="0"/>
              <a:t>PETERS,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Starém</a:t>
            </a:r>
            <a:endParaRPr lang="de-DE" dirty="0"/>
          </a:p>
          <a:p>
            <a:r>
              <a:rPr lang="cs-CZ" dirty="0"/>
              <a:t>zákoně).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1936.</a:t>
            </a:r>
            <a:endParaRPr lang="cs-CZ" altLang="en-US" dirty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Sociální legislativa SZ 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i="1" dirty="0" smtClean="0"/>
              <a:t>Snaha</a:t>
            </a:r>
            <a:r>
              <a:rPr lang="cs-CZ" sz="2400" b="1" i="1" dirty="0" smtClean="0"/>
              <a:t> reagovat na lidskou nouzi pomocí právních opatření - </a:t>
            </a:r>
            <a:r>
              <a:rPr lang="cs-CZ" sz="2400" dirty="0" smtClean="0"/>
              <a:t>pro SZ charakteristická.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Ustanovení, která zajišťovala </a:t>
            </a:r>
            <a:r>
              <a:rPr lang="cs-CZ" sz="2400" b="1" dirty="0" smtClean="0"/>
              <a:t>chudým a strádajícím</a:t>
            </a:r>
            <a:r>
              <a:rPr lang="cs-CZ" sz="2400" dirty="0" smtClean="0"/>
              <a:t> ne jen přežití, ale </a:t>
            </a:r>
            <a:r>
              <a:rPr lang="cs-CZ" sz="2400" b="1" dirty="0" smtClean="0"/>
              <a:t>práva - </a:t>
            </a:r>
            <a:r>
              <a:rPr lang="cs-CZ" sz="2400" dirty="0" smtClean="0"/>
              <a:t>ústřední součást </a:t>
            </a:r>
            <a:r>
              <a:rPr lang="cs-CZ" sz="2400" dirty="0" smtClean="0"/>
              <a:t>Mojžíšova zákona (Tóry</a:t>
            </a:r>
            <a:r>
              <a:rPr lang="cs-CZ" sz="2400" dirty="0" smtClean="0"/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A zajištění práva pro slabé a chudé </a:t>
            </a:r>
            <a:r>
              <a:rPr lang="cs-CZ" sz="2400" dirty="0" smtClean="0"/>
              <a:t>vyžaduje mnohdy </a:t>
            </a:r>
            <a:r>
              <a:rPr lang="cs-CZ" sz="2400" b="1" dirty="0" smtClean="0"/>
              <a:t>kritiku </a:t>
            </a:r>
            <a:r>
              <a:rPr lang="cs-CZ" sz="2400" b="1" dirty="0" smtClean="0"/>
              <a:t>a </a:t>
            </a:r>
            <a:r>
              <a:rPr lang="cs-CZ" sz="2400" b="1" dirty="0" smtClean="0"/>
              <a:t>obžalobu</a:t>
            </a:r>
            <a:r>
              <a:rPr lang="cs-CZ" sz="2400" dirty="0" smtClean="0"/>
              <a:t> </a:t>
            </a:r>
            <a:r>
              <a:rPr lang="cs-CZ" sz="2400" dirty="0" smtClean="0"/>
              <a:t>mocných v případě nespravedlnosti.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Nástroje, které Mojžíšův zákon poskytoval:</a:t>
            </a:r>
            <a:endParaRPr lang="cs-CZ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cs-CZ" sz="2500" b="1" dirty="0" smtClean="0"/>
              <a:t>Právní ochrana ohrožených skupin a jedinců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500" b="1" dirty="0" smtClean="0"/>
              <a:t>Sociální daň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500" b="1" dirty="0" smtClean="0"/>
              <a:t>Sociálně ekonomické zákony</a:t>
            </a:r>
          </a:p>
          <a:p>
            <a:pPr lvl="1">
              <a:lnSpc>
                <a:spcPct val="90000"/>
              </a:lnSpc>
            </a:pPr>
            <a:r>
              <a:rPr lang="cs-CZ" sz="2500" b="1" dirty="0"/>
              <a:t>Přikázání </a:t>
            </a:r>
            <a:r>
              <a:rPr lang="cs-CZ" sz="2500" b="1" dirty="0" smtClean="0"/>
              <a:t>lásky</a:t>
            </a:r>
          </a:p>
          <a:p>
            <a:pPr lvl="1" eaLnBrk="1" hangingPunct="1">
              <a:lnSpc>
                <a:spcPct val="90000"/>
              </a:lnSpc>
            </a:pPr>
            <a:endParaRPr lang="cs-CZ" sz="2500" b="1" dirty="0" smtClean="0"/>
          </a:p>
        </p:txBody>
      </p:sp>
    </p:spTree>
    <p:extLst>
      <p:ext uri="{BB962C8B-B14F-4D97-AF65-F5344CB8AC3E}">
        <p14:creationId xmlns:p14="http://schemas.microsoft.com/office/powerpoint/2010/main" val="360987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912768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dirty="0" smtClean="0"/>
              <a:t>Vývoj sociální legislativa ve SZ </a:t>
            </a:r>
            <a:r>
              <a:rPr lang="cs-CZ" dirty="0" smtClean="0"/>
              <a:t>– 3 historické vrstvy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sz="2400" u="sng" dirty="0" smtClean="0"/>
              <a:t>Kniha smlouvy </a:t>
            </a:r>
            <a:r>
              <a:rPr lang="cs-CZ" sz="2400" dirty="0" smtClean="0"/>
              <a:t>(Ex 20,22-23,33) – 		10. století př. n. l.</a:t>
            </a:r>
          </a:p>
          <a:p>
            <a:pPr lvl="1" eaLnBrk="1" hangingPunct="1"/>
            <a:r>
              <a:rPr lang="cs-CZ" sz="2400" dirty="0" smtClean="0"/>
              <a:t>Obsah:</a:t>
            </a:r>
          </a:p>
          <a:p>
            <a:pPr lvl="2"/>
            <a:r>
              <a:rPr lang="cs-CZ" sz="2000" dirty="0" smtClean="0"/>
              <a:t>Rituální předpisy </a:t>
            </a:r>
            <a:r>
              <a:rPr lang="cs-CZ" sz="2000" i="1" dirty="0" smtClean="0"/>
              <a:t>plus</a:t>
            </a:r>
          </a:p>
          <a:p>
            <a:pPr lvl="2"/>
            <a:r>
              <a:rPr lang="cs-CZ" sz="2000" dirty="0"/>
              <a:t>s</a:t>
            </a:r>
            <a:r>
              <a:rPr lang="cs-CZ" sz="2000" dirty="0" smtClean="0"/>
              <a:t>ociální </a:t>
            </a:r>
            <a:r>
              <a:rPr lang="cs-CZ" sz="2000" dirty="0" smtClean="0"/>
              <a:t>předpisy (kombinace obou představovala náboženskou revoluci)</a:t>
            </a:r>
            <a:endParaRPr lang="cs-CZ" sz="2000" dirty="0" smtClean="0"/>
          </a:p>
          <a:p>
            <a:pPr lvl="1" eaLnBrk="1" hangingPunct="1"/>
            <a:r>
              <a:rPr lang="cs-CZ" sz="2400" dirty="0" smtClean="0">
                <a:cs typeface="Arial" charset="0"/>
              </a:rPr>
              <a:t>Implicitní poselství Knihy </a:t>
            </a:r>
            <a:r>
              <a:rPr lang="cs-CZ" sz="2400" dirty="0" smtClean="0">
                <a:cs typeface="Arial" charset="0"/>
              </a:rPr>
              <a:t>smlouvy je: </a:t>
            </a:r>
            <a:r>
              <a:rPr lang="cs-CZ" sz="2400" dirty="0" smtClean="0">
                <a:cs typeface="Arial" charset="0"/>
              </a:rPr>
              <a:t>péče o chudé </a:t>
            </a:r>
            <a:r>
              <a:rPr lang="cs-CZ" sz="2400" dirty="0" smtClean="0">
                <a:cs typeface="Arial" charset="0"/>
              </a:rPr>
              <a:t>(sociální předpisy) je stejně </a:t>
            </a:r>
            <a:r>
              <a:rPr lang="cs-CZ" sz="2400" dirty="0" smtClean="0">
                <a:cs typeface="Arial" charset="0"/>
              </a:rPr>
              <a:t>důležitá jako péče o správný náboženský </a:t>
            </a:r>
            <a:r>
              <a:rPr lang="cs-CZ" sz="2400" dirty="0" smtClean="0">
                <a:cs typeface="Arial" charset="0"/>
              </a:rPr>
              <a:t>kult (rituální předpisy)</a:t>
            </a:r>
            <a:endParaRPr lang="cs-CZ" sz="2400" dirty="0" smtClean="0">
              <a:cs typeface="Arial" charset="0"/>
            </a:endParaRPr>
          </a:p>
          <a:p>
            <a:pPr eaLnBrk="1" hangingPunct="1"/>
            <a:r>
              <a:rPr lang="cs-CZ" sz="2400" u="sng" dirty="0" smtClean="0">
                <a:cs typeface="Arial" charset="0"/>
              </a:rPr>
              <a:t>Deuteronomium</a:t>
            </a:r>
            <a:r>
              <a:rPr lang="cs-CZ" sz="2400" dirty="0" smtClean="0">
                <a:cs typeface="Arial" charset="0"/>
              </a:rPr>
              <a:t>  - 				konec 7. stol. př. n. l.</a:t>
            </a:r>
          </a:p>
          <a:p>
            <a:pPr eaLnBrk="1" hangingPunct="1"/>
            <a:r>
              <a:rPr lang="cs-CZ" sz="2400" u="sng" dirty="0" smtClean="0">
                <a:cs typeface="Arial" charset="0"/>
              </a:rPr>
              <a:t>Zákon svatosti </a:t>
            </a:r>
            <a:r>
              <a:rPr lang="cs-CZ" sz="2400" dirty="0" smtClean="0">
                <a:cs typeface="Arial" charset="0"/>
              </a:rPr>
              <a:t>(</a:t>
            </a:r>
            <a:r>
              <a:rPr lang="cs-CZ" sz="2400" dirty="0" err="1" smtClean="0">
                <a:cs typeface="Arial" charset="0"/>
              </a:rPr>
              <a:t>Lv</a:t>
            </a:r>
            <a:r>
              <a:rPr lang="cs-CZ" sz="2400" dirty="0" smtClean="0">
                <a:cs typeface="Arial" charset="0"/>
              </a:rPr>
              <a:t> 17-26) – 		konec 6. stol. př. n. l. </a:t>
            </a:r>
          </a:p>
          <a:p>
            <a:pPr lvl="1" eaLnBrk="1" hangingPunct="1"/>
            <a:r>
              <a:rPr lang="cs-CZ" sz="2400" dirty="0" smtClean="0">
                <a:cs typeface="Arial" charset="0"/>
              </a:rPr>
              <a:t>Opět Kultické prvky </a:t>
            </a:r>
            <a:r>
              <a:rPr lang="cs-CZ" sz="2400" i="1" dirty="0" smtClean="0">
                <a:cs typeface="Arial" charset="0"/>
              </a:rPr>
              <a:t>plus</a:t>
            </a:r>
            <a:endParaRPr lang="cs-CZ" sz="2400" i="1" dirty="0" smtClean="0">
              <a:cs typeface="Arial" charset="0"/>
            </a:endParaRPr>
          </a:p>
          <a:p>
            <a:pPr lvl="1" eaLnBrk="1" hangingPunct="1"/>
            <a:r>
              <a:rPr lang="cs-CZ" sz="2400" dirty="0" smtClean="0">
                <a:cs typeface="Arial" charset="0"/>
              </a:rPr>
              <a:t>Přikázání lásky k bližním</a:t>
            </a:r>
          </a:p>
        </p:txBody>
      </p:sp>
    </p:spTree>
    <p:extLst>
      <p:ext uri="{BB962C8B-B14F-4D97-AF65-F5344CB8AC3E}">
        <p14:creationId xmlns:p14="http://schemas.microsoft.com/office/powerpoint/2010/main" val="250507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7128792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b="1" smtClean="0"/>
              <a:t>Ochrana ohrožených skupin a jedinců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sz="2100" i="1" dirty="0" smtClean="0"/>
              <a:t>Staří</a:t>
            </a:r>
            <a:r>
              <a:rPr lang="cs-CZ" sz="2100" dirty="0" smtClean="0"/>
              <a:t> - ochrana (Ex 20,12; 21,15.17; </a:t>
            </a:r>
            <a:r>
              <a:rPr lang="cs-CZ" sz="2100" dirty="0" err="1" smtClean="0"/>
              <a:t>Dt</a:t>
            </a:r>
            <a:r>
              <a:rPr lang="cs-CZ" sz="2100" dirty="0" smtClean="0"/>
              <a:t> 27,16; </a:t>
            </a:r>
            <a:r>
              <a:rPr lang="cs-CZ" sz="2100" dirty="0" err="1" smtClean="0"/>
              <a:t>Lv</a:t>
            </a:r>
            <a:r>
              <a:rPr lang="cs-CZ" sz="2100" dirty="0" smtClean="0"/>
              <a:t> 19,3; 20, 9). </a:t>
            </a:r>
          </a:p>
          <a:p>
            <a:pPr lvl="2" eaLnBrk="1" hangingPunct="1"/>
            <a:r>
              <a:rPr lang="cs-CZ" sz="2100" i="1" dirty="0" smtClean="0"/>
              <a:t>Vdovy a sirotci</a:t>
            </a:r>
            <a:r>
              <a:rPr lang="cs-CZ" sz="2100" dirty="0" smtClean="0"/>
              <a:t> </a:t>
            </a:r>
            <a:r>
              <a:rPr lang="cs-CZ" sz="2100" i="1" dirty="0" smtClean="0"/>
              <a:t>a bezdomovci </a:t>
            </a:r>
            <a:r>
              <a:rPr lang="cs-CZ" sz="2100" dirty="0" smtClean="0"/>
              <a:t>– zákaz útlaku, garance zvláštní Boží ochrany (Ex 22, 21-24; </a:t>
            </a:r>
            <a:r>
              <a:rPr lang="cs-CZ" sz="2100" dirty="0" err="1" smtClean="0"/>
              <a:t>Dt</a:t>
            </a:r>
            <a:r>
              <a:rPr lang="cs-CZ" sz="2100" dirty="0" smtClean="0"/>
              <a:t> 24,17.19; 27,19). </a:t>
            </a:r>
          </a:p>
          <a:p>
            <a:pPr lvl="2" eaLnBrk="1" hangingPunct="1"/>
            <a:r>
              <a:rPr lang="cs-CZ" sz="2100" dirty="0" smtClean="0"/>
              <a:t>Zákaz útlaku a zneužívání </a:t>
            </a:r>
            <a:r>
              <a:rPr lang="cs-CZ" sz="2100" i="1" dirty="0" smtClean="0"/>
              <a:t>cizinců</a:t>
            </a:r>
            <a:r>
              <a:rPr lang="cs-CZ" sz="2100" dirty="0" smtClean="0"/>
              <a:t> (</a:t>
            </a:r>
            <a:r>
              <a:rPr lang="cs-CZ" sz="2100" dirty="0" err="1" smtClean="0"/>
              <a:t>gér</a:t>
            </a:r>
            <a:r>
              <a:rPr lang="cs-CZ" sz="2100" dirty="0" smtClean="0"/>
              <a:t>; Ex 22, 20; 23,9 aj.) - stejná práva jako domácí (</a:t>
            </a:r>
            <a:r>
              <a:rPr lang="cs-CZ" sz="2100" dirty="0" err="1" smtClean="0"/>
              <a:t>Lv</a:t>
            </a:r>
            <a:r>
              <a:rPr lang="cs-CZ" sz="2100" dirty="0" smtClean="0"/>
              <a:t> 24, 22; Nu 15, 15). </a:t>
            </a:r>
          </a:p>
          <a:p>
            <a:pPr lvl="2" eaLnBrk="1" hangingPunct="1"/>
            <a:r>
              <a:rPr lang="cs-CZ" sz="2100" dirty="0" smtClean="0"/>
              <a:t>Zákaz brát do zástavy životně důležité předměty - ochrana </a:t>
            </a:r>
            <a:r>
              <a:rPr lang="cs-CZ" sz="2100" i="1" dirty="0" smtClean="0"/>
              <a:t>chudých</a:t>
            </a:r>
            <a:r>
              <a:rPr lang="cs-CZ" sz="2100" dirty="0" smtClean="0"/>
              <a:t> drobných rolníků (Ex 22, 27; 24, 6.12.17). </a:t>
            </a:r>
          </a:p>
          <a:p>
            <a:pPr lvl="2" eaLnBrk="1" hangingPunct="1"/>
            <a:r>
              <a:rPr lang="cs-CZ" sz="2100" dirty="0" smtClean="0"/>
              <a:t>ochrana </a:t>
            </a:r>
            <a:r>
              <a:rPr lang="cs-CZ" sz="2100" i="1" dirty="0" smtClean="0"/>
              <a:t>dlužníků </a:t>
            </a:r>
            <a:r>
              <a:rPr lang="cs-CZ" sz="2100" dirty="0" smtClean="0"/>
              <a:t>(dlužních otroků), po odpracování šesti let musí být propuštěni na svobodu (Ex 21, 2-11; </a:t>
            </a:r>
            <a:r>
              <a:rPr lang="cs-CZ" sz="2100" dirty="0" err="1" smtClean="0"/>
              <a:t>Dt</a:t>
            </a:r>
            <a:r>
              <a:rPr lang="cs-CZ" sz="2100" dirty="0" smtClean="0"/>
              <a:t> 15, 12-18), právo azylu pro uprchlé otroky (</a:t>
            </a:r>
            <a:r>
              <a:rPr lang="cs-CZ" sz="2100" dirty="0" err="1" smtClean="0"/>
              <a:t>Dt</a:t>
            </a:r>
            <a:r>
              <a:rPr lang="cs-CZ" sz="2100" dirty="0" smtClean="0"/>
              <a:t> 23, 16-17). </a:t>
            </a:r>
          </a:p>
          <a:p>
            <a:pPr lvl="2" eaLnBrk="1" hangingPunct="1"/>
            <a:r>
              <a:rPr lang="cs-CZ" sz="2100" dirty="0" smtClean="0"/>
              <a:t>Zákaz zadržování mzdy - ochrana </a:t>
            </a:r>
            <a:r>
              <a:rPr lang="cs-CZ" sz="2100" i="1" dirty="0" smtClean="0"/>
              <a:t>nádeníků</a:t>
            </a:r>
            <a:r>
              <a:rPr lang="cs-CZ" sz="2100" dirty="0" smtClean="0"/>
              <a:t> (</a:t>
            </a:r>
            <a:r>
              <a:rPr lang="cs-CZ" sz="2100" dirty="0" err="1" smtClean="0"/>
              <a:t>Dt</a:t>
            </a:r>
            <a:r>
              <a:rPr lang="cs-CZ" sz="2100" dirty="0" smtClean="0"/>
              <a:t> 24, 14-15).</a:t>
            </a:r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6020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984776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900" b="1" smtClean="0"/>
              <a:t>První sociální daň (Dt 14,22-29)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dirty="0" smtClean="0"/>
              <a:t>Z královské daně ( uvedené v 1 Sam </a:t>
            </a:r>
            <a:r>
              <a:rPr lang="cs-CZ" sz="2800" dirty="0"/>
              <a:t>8</a:t>
            </a:r>
            <a:r>
              <a:rPr lang="cs-CZ" sz="2800" dirty="0" smtClean="0"/>
              <a:t>) se stává v </a:t>
            </a:r>
            <a:r>
              <a:rPr lang="cs-CZ" sz="2800" dirty="0" err="1" smtClean="0"/>
              <a:t>Dt</a:t>
            </a:r>
            <a:r>
              <a:rPr lang="cs-CZ" sz="2800" dirty="0" smtClean="0"/>
              <a:t> </a:t>
            </a:r>
            <a:r>
              <a:rPr lang="cs-CZ" sz="2800" b="1" dirty="0" smtClean="0"/>
              <a:t>chrámová daň</a:t>
            </a:r>
          </a:p>
          <a:p>
            <a:pPr eaLnBrk="1" hangingPunct="1"/>
            <a:r>
              <a:rPr lang="cs-CZ" sz="2800" dirty="0" smtClean="0"/>
              <a:t>Platí jen rolníci</a:t>
            </a:r>
          </a:p>
          <a:p>
            <a:pPr eaLnBrk="1" hangingPunct="1"/>
            <a:r>
              <a:rPr lang="cs-CZ" sz="2800" dirty="0" smtClean="0"/>
              <a:t>V tříletém cyklu:</a:t>
            </a:r>
          </a:p>
          <a:p>
            <a:pPr lvl="1" eaLnBrk="1" hangingPunct="1"/>
            <a:r>
              <a:rPr lang="cs-CZ" sz="2500" dirty="0" smtClean="0"/>
              <a:t>2x </a:t>
            </a:r>
            <a:r>
              <a:rPr lang="cs-CZ" sz="2500" dirty="0" err="1" smtClean="0"/>
              <a:t>sebefinancování</a:t>
            </a:r>
            <a:r>
              <a:rPr lang="cs-CZ" sz="2500" dirty="0" smtClean="0"/>
              <a:t> pouti do hlavního chrámu</a:t>
            </a:r>
          </a:p>
          <a:p>
            <a:pPr lvl="1" eaLnBrk="1" hangingPunct="1"/>
            <a:r>
              <a:rPr lang="cs-CZ" sz="2500" dirty="0" smtClean="0"/>
              <a:t>1x na podporu chudých v místní obci</a:t>
            </a:r>
          </a:p>
          <a:p>
            <a:pPr eaLnBrk="1" hangingPunct="1"/>
            <a:r>
              <a:rPr lang="cs-CZ" sz="2800" dirty="0" smtClean="0"/>
              <a:t>Tedy: 30% (!) dosavadních státních příjmů měla sloužit </a:t>
            </a:r>
            <a:r>
              <a:rPr lang="cs-CZ" sz="2800" i="1" dirty="0" smtClean="0"/>
              <a:t>zabezpečení sociálně slabých skupin obyvatelstva.</a:t>
            </a:r>
            <a:endParaRPr lang="cs-CZ" sz="2800" dirty="0" smtClean="0"/>
          </a:p>
          <a:p>
            <a:pPr eaLnBrk="1" hangingPunct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2702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7200800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900" b="1" smtClean="0"/>
              <a:t>Sociálně-ekonomické zákony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1. Zákaz úroků 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Ex 22,24 – Kniha smlouvy (</a:t>
            </a:r>
            <a:r>
              <a:rPr lang="cs-CZ" sz="2400" i="1" dirty="0" smtClean="0"/>
              <a:t>chudému…neuložíš úrok</a:t>
            </a:r>
            <a:r>
              <a:rPr lang="cs-CZ" sz="24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err="1" smtClean="0"/>
              <a:t>Dt</a:t>
            </a:r>
            <a:r>
              <a:rPr lang="cs-CZ" sz="2400" dirty="0" smtClean="0"/>
              <a:t> 23,20n – Deuteronomium (</a:t>
            </a:r>
            <a:r>
              <a:rPr lang="cs-CZ" sz="2400" i="1" dirty="0" smtClean="0"/>
              <a:t>svému bratru nebudeš půjčovat na úrok</a:t>
            </a:r>
            <a:r>
              <a:rPr lang="cs-CZ" sz="2400" dirty="0" smtClean="0"/>
              <a:t>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2. Regulace ručení za půjčky (Ex 22,25; </a:t>
            </a:r>
            <a:r>
              <a:rPr lang="cs-CZ" sz="2800" dirty="0" err="1" smtClean="0"/>
              <a:t>Dt</a:t>
            </a:r>
            <a:r>
              <a:rPr lang="cs-CZ" sz="2800" dirty="0" smtClean="0"/>
              <a:t> 24,12)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3. Dlužní amnestie – </a:t>
            </a:r>
            <a:r>
              <a:rPr lang="cs-CZ" sz="2800" dirty="0" err="1" smtClean="0"/>
              <a:t>sabatický</a:t>
            </a:r>
            <a:r>
              <a:rPr lang="cs-CZ" sz="2800" dirty="0" smtClean="0"/>
              <a:t> a jubilejní rok (také „zákon milostivého léta“)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Předchůdcem opatření bylo: sociálně agrární ustanovení Ex 23,10n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Podle </a:t>
            </a:r>
            <a:r>
              <a:rPr lang="cs-CZ" sz="2400" dirty="0" err="1" smtClean="0"/>
              <a:t>Dt</a:t>
            </a:r>
            <a:r>
              <a:rPr lang="cs-CZ" sz="2400" dirty="0" smtClean="0"/>
              <a:t> 15,1-18: 7. rok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Podle </a:t>
            </a:r>
            <a:r>
              <a:rPr lang="cs-CZ" sz="2400" dirty="0" err="1" smtClean="0"/>
              <a:t>Lv</a:t>
            </a:r>
            <a:r>
              <a:rPr lang="cs-CZ" sz="2400" dirty="0" smtClean="0"/>
              <a:t> 25: 49./50. rok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Izrael: pravidelná amnestie – v okolních kulturách (Mezopotámie) nevypočitatelná vladařské amnestie</a:t>
            </a:r>
          </a:p>
          <a:p>
            <a:pPr eaLnBrk="1" hangingPunct="1">
              <a:lnSpc>
                <a:spcPct val="90000"/>
              </a:lnSpc>
            </a:pPr>
            <a:endParaRPr lang="cs-CZ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21721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cs-CZ" sz="3800" smtClean="0"/>
              <a:t>Zákon milostivého léta (Leviticus 25)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900" dirty="0" smtClean="0"/>
              <a:t>Hospodin promluvil k Mojžíšovi na hoře </a:t>
            </a:r>
            <a:r>
              <a:rPr lang="cs-CZ" sz="1900" dirty="0" err="1" smtClean="0"/>
              <a:t>Sínaji</a:t>
            </a:r>
            <a:r>
              <a:rPr lang="cs-CZ" sz="1900" dirty="0" smtClean="0"/>
              <a:t>:</a:t>
            </a:r>
            <a:br>
              <a:rPr lang="cs-CZ" sz="1900" dirty="0" smtClean="0"/>
            </a:br>
            <a:r>
              <a:rPr lang="cs-CZ" sz="1900" dirty="0" smtClean="0"/>
              <a:t>"</a:t>
            </a:r>
            <a:r>
              <a:rPr lang="cs-CZ" sz="1900" i="1" dirty="0" smtClean="0"/>
              <a:t>Odpočítáš si pak sedm roků odpočinutí, sedmkrát sedm let, a vyjde to období sedmi roků odpočinutí: čtyřicet devět let. Desátého dne sedmého měsíce dáš ryčně troubit na polnici; v den smíření budete troubit na polnici v celé vaší zemi. </a:t>
            </a:r>
          </a:p>
          <a:p>
            <a:pPr eaLnBrk="1" hangingPunct="1">
              <a:lnSpc>
                <a:spcPct val="80000"/>
              </a:lnSpc>
            </a:pPr>
            <a:r>
              <a:rPr lang="cs-CZ" sz="1900" i="1" dirty="0" smtClean="0"/>
              <a:t>Padesátý rok posvětíte a vyhlásíte v zemi </a:t>
            </a:r>
            <a:r>
              <a:rPr lang="cs-CZ" sz="1900" b="1" i="1" dirty="0" smtClean="0"/>
              <a:t>svobodu všem jejím obyvatelům</a:t>
            </a:r>
            <a:r>
              <a:rPr lang="cs-CZ" sz="1900" i="1" dirty="0" smtClean="0"/>
              <a:t>. Bude to pro vás léto milostivé, kdy se každý vrátíte ke svému vlastnictví a všichni se vrátí ke své čeledi. Padesátý rok vám bude létem milostivým. Nebudete v něm sít ani sklízet, co samo vyroste, ani sbírat hrozny z neobdělaných vinic. Je to léto milostivé. Budete je mít za svaté. Smíte jíst z pole, co urodí. V tomto milostivém létě se každý vrátí ke svému vlastnictví.“ </a:t>
            </a:r>
            <a:r>
              <a:rPr lang="cs-CZ" sz="1900" dirty="0" smtClean="0"/>
              <a:t/>
            </a:r>
            <a:br>
              <a:rPr lang="cs-CZ" sz="1900" dirty="0" smtClean="0"/>
            </a:b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3216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Starý </a:t>
            </a:r>
            <a:r>
              <a:rPr lang="cs-CZ" dirty="0" smtClean="0"/>
              <a:t>Egypt – vlivní a solidarita s chudými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Idea: Počátky imperativu solidarity s chudými pro ty, kdo disponují politickou/ekonomickou mocí</a:t>
            </a:r>
          </a:p>
          <a:p>
            <a:r>
              <a:rPr lang="cs-CZ" dirty="0" smtClean="0"/>
              <a:t>Písemné záznamy od konce 3. tis. př. n. l. : starost </a:t>
            </a:r>
            <a:r>
              <a:rPr lang="cs-CZ" dirty="0"/>
              <a:t>o chudé je součástí výkonu moci vladaře (faraóna) a jeho </a:t>
            </a:r>
            <a:r>
              <a:rPr lang="cs-CZ" dirty="0" smtClean="0"/>
              <a:t>úředníků</a:t>
            </a:r>
          </a:p>
          <a:p>
            <a:r>
              <a:rPr lang="cs-CZ" dirty="0" smtClean="0"/>
              <a:t>Chudé v záznamech zastupují: vdovy a sirotci</a:t>
            </a:r>
          </a:p>
          <a:p>
            <a:r>
              <a:rPr lang="cs-CZ" dirty="0" smtClean="0"/>
              <a:t>Povinnost solidarity s chudými také pro prostý lid: </a:t>
            </a:r>
          </a:p>
          <a:p>
            <a:r>
              <a:rPr lang="cs-CZ" dirty="0" smtClean="0"/>
              <a:t>Motivace? </a:t>
            </a:r>
            <a:r>
              <a:rPr lang="cs-CZ" dirty="0" err="1" smtClean="0"/>
              <a:t>Usirův</a:t>
            </a:r>
            <a:r>
              <a:rPr lang="cs-CZ" dirty="0" smtClean="0"/>
              <a:t> </a:t>
            </a:r>
            <a:r>
              <a:rPr lang="cs-CZ" dirty="0" smtClean="0"/>
              <a:t>soud (125. výrok Knihy mrtvých)</a:t>
            </a: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938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Láska k bližnímu - </a:t>
            </a:r>
            <a:r>
              <a:rPr lang="cs-CZ" b="1" dirty="0"/>
              <a:t>Druhý pilíř</a:t>
            </a:r>
            <a:r>
              <a:rPr lang="cs-CZ" dirty="0"/>
              <a:t> sociálního zákonodárství 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b="1" dirty="0"/>
              <a:t>Sebeláska jako míra </a:t>
            </a:r>
            <a:r>
              <a:rPr lang="cs-CZ" dirty="0"/>
              <a:t>pravé lásky k bližnímu</a:t>
            </a:r>
            <a:endParaRPr lang="cs-CZ" i="1" dirty="0"/>
          </a:p>
          <a:p>
            <a:pPr>
              <a:lnSpc>
                <a:spcPct val="80000"/>
              </a:lnSpc>
            </a:pPr>
            <a:endParaRPr lang="cs-CZ" i="1" dirty="0" smtClean="0"/>
          </a:p>
          <a:p>
            <a:pPr>
              <a:lnSpc>
                <a:spcPct val="80000"/>
              </a:lnSpc>
            </a:pPr>
            <a:r>
              <a:rPr lang="cs-CZ" i="1" dirty="0" smtClean="0"/>
              <a:t>budeš </a:t>
            </a:r>
            <a:r>
              <a:rPr lang="cs-CZ" i="1" dirty="0"/>
              <a:t>milovat svého bližního jako sebe samého. Já jsem Hospodin (</a:t>
            </a:r>
            <a:r>
              <a:rPr lang="cs-CZ" i="1" dirty="0" err="1"/>
              <a:t>Lv</a:t>
            </a:r>
            <a:r>
              <a:rPr lang="cs-CZ" i="1" dirty="0"/>
              <a:t> 19,18)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Opakováno i v souvislosti s </a:t>
            </a:r>
            <a:r>
              <a:rPr lang="cs-CZ" b="1" dirty="0" smtClean="0"/>
              <a:t>uprchlíky a migranty</a:t>
            </a:r>
            <a:r>
              <a:rPr lang="cs-CZ" dirty="0" smtClean="0"/>
              <a:t> </a:t>
            </a:r>
            <a:r>
              <a:rPr lang="cs-CZ" i="1" dirty="0" smtClean="0"/>
              <a:t>: 33</a:t>
            </a:r>
            <a:r>
              <a:rPr lang="cs-CZ" i="1" dirty="0"/>
              <a:t>  Bude-li přebývat s tebou ve vaší zemi někdo jako </a:t>
            </a:r>
            <a:r>
              <a:rPr lang="cs-CZ" b="1" i="1" dirty="0"/>
              <a:t>host</a:t>
            </a:r>
            <a:r>
              <a:rPr lang="cs-CZ" i="1" dirty="0"/>
              <a:t>, nebudete mu škodit. 34  Ten, kdo bude s vámi přebývat jako host, bude vám jako domorodec mezi vámi. </a:t>
            </a:r>
            <a:r>
              <a:rPr lang="cs-CZ" b="1" i="1" dirty="0"/>
              <a:t>Budeš ho milovat </a:t>
            </a:r>
            <a:r>
              <a:rPr lang="cs-CZ" i="1" dirty="0"/>
              <a:t>jako sebe samého, protože i vy jste byli hosty v zemi egyptské. Já jsem Hospodin, váš Bůh.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89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900" b="1" dirty="0" smtClean="0"/>
              <a:t>Přikázání lásky </a:t>
            </a:r>
            <a:r>
              <a:rPr lang="cs-CZ" sz="3900" b="1" dirty="0" err="1" smtClean="0"/>
              <a:t>Lv</a:t>
            </a:r>
            <a:r>
              <a:rPr lang="cs-CZ" sz="3900" b="1" dirty="0" smtClean="0"/>
              <a:t> 19 - struktura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cs-CZ" sz="2800" b="1" dirty="0" smtClean="0"/>
              <a:t>1. zákaz podvodů (krást, obelhávat, podvádět), </a:t>
            </a:r>
          </a:p>
          <a:p>
            <a:r>
              <a:rPr lang="cs-CZ" sz="2800" i="1" baseline="30000" dirty="0"/>
              <a:t>9</a:t>
            </a:r>
            <a:r>
              <a:rPr lang="cs-CZ" sz="2800" i="1" dirty="0"/>
              <a:t>Až budete ve své zemi sklízet obilí, nepožneš své pole až do samého kraje a nebudeš paběrkovat, co zbylo po žni. </a:t>
            </a:r>
            <a:br>
              <a:rPr lang="cs-CZ" sz="2800" i="1" dirty="0"/>
            </a:br>
            <a:r>
              <a:rPr lang="cs-CZ" sz="2800" i="1" baseline="30000" dirty="0"/>
              <a:t>10</a:t>
            </a:r>
            <a:r>
              <a:rPr lang="cs-CZ" sz="2800" i="1" dirty="0"/>
              <a:t>Ani svou vinici úplně nevysbíráš, nebudeš na své vinici paběrkovat spadaná zrnka; ponecháš je pro zchudlého a pro hosta. Já jsem Hospodin, váš Bůh. </a:t>
            </a:r>
            <a:br>
              <a:rPr lang="cs-CZ" sz="2800" i="1" dirty="0"/>
            </a:br>
            <a:r>
              <a:rPr lang="cs-CZ" sz="2800" i="1" baseline="30000" dirty="0"/>
              <a:t>11</a:t>
            </a:r>
            <a:r>
              <a:rPr lang="cs-CZ" sz="2800" i="1" dirty="0"/>
              <a:t>Nebudete krást ani obelhávat a podvádět svého bližního. </a:t>
            </a:r>
            <a:br>
              <a:rPr lang="cs-CZ" sz="2800" i="1" dirty="0"/>
            </a:br>
            <a:r>
              <a:rPr lang="cs-CZ" sz="2800" i="1" baseline="30000" dirty="0"/>
              <a:t>12</a:t>
            </a:r>
            <a:r>
              <a:rPr lang="cs-CZ" sz="2800" i="1" dirty="0"/>
              <a:t>Nebudete křivě přísahat v mém jménu, sice znesvětíš jméno svého Boha. Já jsem Hospodin</a:t>
            </a:r>
            <a:r>
              <a:rPr lang="cs-CZ" sz="2800" dirty="0"/>
              <a:t>. </a:t>
            </a:r>
            <a:endParaRPr lang="cs-CZ" sz="2800" dirty="0" smtClean="0"/>
          </a:p>
          <a:p>
            <a:pPr eaLnBrk="1" hangingPunct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4766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Přikázání lásky - 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 zákaz utlačování sociálně slabých (nádeník, hluchý, slepý), </a:t>
            </a:r>
            <a:endParaRPr lang="cs-CZ" b="1" dirty="0" smtClean="0"/>
          </a:p>
          <a:p>
            <a:r>
              <a:rPr lang="cs-CZ" i="1" dirty="0"/>
              <a:t>Nebudeš utiskovat a odírat svého druha. Výdělek dělníka, kterého si najmeš, nezůstane u tebe do rána. </a:t>
            </a:r>
            <a:br>
              <a:rPr lang="cs-CZ" i="1" dirty="0"/>
            </a:br>
            <a:r>
              <a:rPr lang="cs-CZ" i="1" baseline="30000" dirty="0"/>
              <a:t>14</a:t>
            </a:r>
            <a:r>
              <a:rPr lang="cs-CZ" i="1" dirty="0"/>
              <a:t>Nebudeš zlořečit hluchému a slepému nepoložíš do cesty překážku, ale budeš se bát svého Boha. Já jsem Hospodin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560840" cy="365125"/>
          </a:xfrm>
        </p:spPr>
        <p:txBody>
          <a:bodyPr/>
          <a:lstStyle/>
          <a:p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</a:p>
        </p:txBody>
      </p:sp>
    </p:spTree>
    <p:extLst>
      <p:ext uri="{BB962C8B-B14F-4D97-AF65-F5344CB8AC3E}">
        <p14:creationId xmlns:p14="http://schemas.microsoft.com/office/powerpoint/2010/main" val="1997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Přikázání lásky - 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3. zákaz bezpráví v právních </a:t>
            </a:r>
            <a:r>
              <a:rPr lang="cs-CZ" b="1" dirty="0" smtClean="0"/>
              <a:t>sporech</a:t>
            </a:r>
            <a:r>
              <a:rPr lang="cs-CZ" dirty="0" smtClean="0"/>
              <a:t> </a:t>
            </a:r>
          </a:p>
          <a:p>
            <a:r>
              <a:rPr lang="cs-CZ" i="1" dirty="0"/>
              <a:t>Nedopustíte se bezpráví při soudu. Nebudeš nadržovat nemajetnému ani brát ohled na mocného; budeš soudit svého bližního spravedlivě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488832" cy="365125"/>
          </a:xfrm>
        </p:spPr>
        <p:txBody>
          <a:bodyPr/>
          <a:lstStyle/>
          <a:p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</a:p>
        </p:txBody>
      </p:sp>
    </p:spTree>
    <p:extLst>
      <p:ext uri="{BB962C8B-B14F-4D97-AF65-F5344CB8AC3E}">
        <p14:creationId xmlns:p14="http://schemas.microsoft.com/office/powerpoint/2010/main" val="14981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Přikázání lásky - 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4. zákaz nesprávných pohnutek „v srdci“ (nenávidět, mstít se, chovat zášť). </a:t>
            </a:r>
            <a:endParaRPr lang="cs-CZ" b="1" dirty="0" smtClean="0"/>
          </a:p>
          <a:p>
            <a:r>
              <a:rPr lang="cs-CZ" i="1" dirty="0"/>
              <a:t>Nebudeš se chovat ve svém lidu jako </a:t>
            </a:r>
            <a:r>
              <a:rPr lang="cs-CZ" i="1" dirty="0" err="1"/>
              <a:t>utrhač</a:t>
            </a:r>
            <a:r>
              <a:rPr lang="cs-CZ" i="1" dirty="0"/>
              <a:t>, nebudeš ukládat svému bližnímu o život. Já jsem Hospodin. </a:t>
            </a:r>
            <a:br>
              <a:rPr lang="cs-CZ" i="1" dirty="0"/>
            </a:br>
            <a:r>
              <a:rPr lang="cs-CZ" i="1" baseline="30000" dirty="0"/>
              <a:t>17</a:t>
            </a:r>
            <a:r>
              <a:rPr lang="cs-CZ" i="1" dirty="0"/>
              <a:t>Nebudeš ve svém srdci chovat nenávist ke svému bratru, ale budeš trestat svého bližního podle práva, a neponeseš následky jeho hříchu. </a:t>
            </a:r>
            <a:br>
              <a:rPr lang="cs-CZ" i="1" dirty="0"/>
            </a:br>
            <a:r>
              <a:rPr lang="cs-CZ" i="1" baseline="30000" dirty="0"/>
              <a:t>18</a:t>
            </a:r>
            <a:r>
              <a:rPr lang="cs-CZ" i="1" dirty="0"/>
              <a:t>Nebudeš se mstít synům svého lidu a nezanevřeš na </a:t>
            </a:r>
            <a:r>
              <a:rPr lang="cs-CZ" i="1" dirty="0" smtClean="0"/>
              <a:t>ně…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7344816" cy="365125"/>
          </a:xfrm>
        </p:spPr>
        <p:txBody>
          <a:bodyPr/>
          <a:lstStyle/>
          <a:p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</a:p>
        </p:txBody>
      </p:sp>
    </p:spTree>
    <p:extLst>
      <p:ext uri="{BB962C8B-B14F-4D97-AF65-F5344CB8AC3E}">
        <p14:creationId xmlns:p14="http://schemas.microsoft.com/office/powerpoint/2010/main" val="31861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Přikázání lásky - 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5. příkaz lásky k </a:t>
            </a:r>
            <a:r>
              <a:rPr lang="cs-CZ" b="1" dirty="0" smtClean="0"/>
              <a:t>bližnímu</a:t>
            </a:r>
            <a:endParaRPr lang="cs-CZ" dirty="0"/>
          </a:p>
          <a:p>
            <a:r>
              <a:rPr lang="cs-CZ" i="1" dirty="0" smtClean="0"/>
              <a:t>…budeš milovat svého bližního jako sebe samého. Já jsem Hospodin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971600" y="6356350"/>
            <a:ext cx="7560840" cy="365125"/>
          </a:xfrm>
        </p:spPr>
        <p:txBody>
          <a:bodyPr/>
          <a:lstStyle/>
          <a:p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</a:p>
        </p:txBody>
      </p:sp>
    </p:spTree>
    <p:extLst>
      <p:ext uri="{BB962C8B-B14F-4D97-AF65-F5344CB8AC3E}">
        <p14:creationId xmlns:p14="http://schemas.microsoft.com/office/powerpoint/2010/main" val="22376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Láska k nepříteli ve SZ?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Ani</a:t>
            </a:r>
            <a:r>
              <a:rPr lang="pt-BR" dirty="0"/>
              <a:t> </a:t>
            </a:r>
            <a:r>
              <a:rPr lang="pt-BR" b="1" dirty="0" err="1"/>
              <a:t>před</a:t>
            </a:r>
            <a:r>
              <a:rPr lang="pt-BR" b="1" dirty="0"/>
              <a:t> </a:t>
            </a:r>
            <a:r>
              <a:rPr lang="pt-BR" b="1" dirty="0" err="1"/>
              <a:t>nepřítelem</a:t>
            </a:r>
            <a:r>
              <a:rPr lang="pt-BR" b="1" dirty="0"/>
              <a:t> </a:t>
            </a:r>
            <a:r>
              <a:rPr lang="pt-BR" dirty="0"/>
              <a:t>se </a:t>
            </a:r>
            <a:r>
              <a:rPr lang="pt-BR" dirty="0" err="1"/>
              <a:t>nemá</a:t>
            </a:r>
            <a:r>
              <a:rPr lang="pt-BR" dirty="0"/>
              <a:t> </a:t>
            </a:r>
            <a:r>
              <a:rPr lang="pt-BR" dirty="0" err="1"/>
              <a:t>zastavit</a:t>
            </a:r>
            <a:endParaRPr lang="cs-CZ" i="1" dirty="0" smtClean="0"/>
          </a:p>
          <a:p>
            <a:r>
              <a:rPr lang="cs-CZ" i="1" dirty="0" smtClean="0"/>
              <a:t>Hladoví-li </a:t>
            </a:r>
            <a:r>
              <a:rPr lang="cs-CZ" i="1" dirty="0"/>
              <a:t>ten, kdo tě nenávidí, nasyť jej chlebem, žízní-li, napoj ho </a:t>
            </a:r>
            <a:r>
              <a:rPr lang="cs-CZ" i="1" dirty="0" smtClean="0"/>
              <a:t>vodou </a:t>
            </a:r>
            <a:r>
              <a:rPr lang="cs-CZ" dirty="0" smtClean="0"/>
              <a:t>(</a:t>
            </a:r>
            <a:r>
              <a:rPr lang="cs-CZ" b="1" dirty="0" err="1" smtClean="0"/>
              <a:t>Př</a:t>
            </a:r>
            <a:r>
              <a:rPr lang="cs-CZ" b="1" dirty="0" smtClean="0"/>
              <a:t> </a:t>
            </a:r>
            <a:r>
              <a:rPr lang="cs-CZ" b="1" dirty="0"/>
              <a:t>25,21</a:t>
            </a:r>
            <a:r>
              <a:rPr lang="cs-CZ" dirty="0"/>
              <a:t>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280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7344816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3800" smtClean="0"/>
              <a:t>Psychosociální parametry sociální legislativy ve SZ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600" dirty="0" smtClean="0"/>
              <a:t>Pojetí chudoby a právní normy na ochranu chudých jsou neseny </a:t>
            </a:r>
            <a:r>
              <a:rPr lang="cs-CZ" sz="2600" b="1" i="1" dirty="0" smtClean="0"/>
              <a:t>respektem před důstojností</a:t>
            </a:r>
            <a:r>
              <a:rPr lang="cs-CZ" sz="2600" dirty="0" smtClean="0"/>
              <a:t> chudého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 smtClean="0"/>
              <a:t>Svrchované příkazy k jejich ochraně jsou neseny principem </a:t>
            </a:r>
            <a:r>
              <a:rPr lang="cs-CZ" sz="2600" b="1" i="1" dirty="0" smtClean="0"/>
              <a:t>spravedlnosti</a:t>
            </a:r>
            <a:r>
              <a:rPr lang="cs-CZ" sz="2600" dirty="0" smtClean="0"/>
              <a:t> – chudý se nemusí dovolávat náhodné dobročinnosti druhých (právní nárok)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b="1" dirty="0" smtClean="0"/>
              <a:t>Posledním garantem </a:t>
            </a:r>
            <a:r>
              <a:rPr lang="cs-CZ" sz="2600" dirty="0" smtClean="0"/>
              <a:t>ochrany sociálně slabých je Hospodin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 smtClean="0"/>
              <a:t>Institut pravidelné dlužní amnestie umožňuje zachovat psychologicky klíčovou </a:t>
            </a:r>
            <a:r>
              <a:rPr lang="cs-CZ" sz="2600" b="1" i="1" dirty="0" smtClean="0"/>
              <a:t>naději na nový začátek</a:t>
            </a:r>
          </a:p>
        </p:txBody>
      </p:sp>
    </p:spTree>
    <p:extLst>
      <p:ext uri="{BB962C8B-B14F-4D97-AF65-F5344CB8AC3E}">
        <p14:creationId xmlns:p14="http://schemas.microsoft.com/office/powerpoint/2010/main" val="107478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7272808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3800" smtClean="0"/>
              <a:t>Specifické aspekty starozákonního sociálního étosu 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708525"/>
          </a:xfrm>
        </p:spPr>
        <p:txBody>
          <a:bodyPr>
            <a:normAutofit/>
          </a:bodyPr>
          <a:lstStyle/>
          <a:p>
            <a:pPr eaLnBrk="1" hangingPunct="1"/>
            <a:r>
              <a:rPr lang="cs-CZ" dirty="0" smtClean="0"/>
              <a:t>Závazek společenských elit pomoci slabým a chudým k právu = společný étos staro-orientálních kultur (Sumer, Egypt)</a:t>
            </a:r>
          </a:p>
          <a:p>
            <a:pPr eaLnBrk="1" hangingPunct="1"/>
            <a:r>
              <a:rPr lang="cs-CZ" dirty="0" smtClean="0"/>
              <a:t>Čím se tedy </a:t>
            </a:r>
            <a:r>
              <a:rPr lang="cs-CZ" dirty="0" err="1" smtClean="0"/>
              <a:t>sz</a:t>
            </a:r>
            <a:r>
              <a:rPr lang="cs-CZ" dirty="0" smtClean="0"/>
              <a:t>-ní étos liší?</a:t>
            </a:r>
          </a:p>
          <a:p>
            <a:pPr eaLnBrk="1" hangingPunct="1"/>
            <a:r>
              <a:rPr lang="cs-CZ" dirty="0" smtClean="0"/>
              <a:t>Odpověď: Zdůvodněním=motivací</a:t>
            </a:r>
          </a:p>
        </p:txBody>
      </p:sp>
    </p:spTree>
    <p:extLst>
      <p:ext uri="{BB962C8B-B14F-4D97-AF65-F5344CB8AC3E}">
        <p14:creationId xmlns:p14="http://schemas.microsoft.com/office/powerpoint/2010/main" val="41359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488832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800" dirty="0" smtClean="0"/>
              <a:t>Motivační zdroje sociálního étosu ve SZ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800" b="1" dirty="0" smtClean="0"/>
              <a:t>Minulostní motivace</a:t>
            </a:r>
            <a:r>
              <a:rPr lang="cs-CZ" sz="2800" dirty="0" smtClean="0"/>
              <a:t>: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Klíčová národní „vzpomínka“: záchrana a exodus z Egypta (‚kondenzát‘ v </a:t>
            </a:r>
            <a:r>
              <a:rPr lang="cs-CZ" sz="2400" dirty="0" err="1" smtClean="0"/>
              <a:t>Dt</a:t>
            </a:r>
            <a:r>
              <a:rPr lang="cs-CZ" sz="2400" dirty="0" smtClean="0"/>
              <a:t> 26,5-10)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Vědomí vlastního vysvobození jako základ péče o chudé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2000" dirty="0" smtClean="0"/>
              <a:t>Starší vrstvy (Ex 22,20; 23,9; </a:t>
            </a:r>
            <a:r>
              <a:rPr lang="cs-CZ" sz="2000" dirty="0" err="1" smtClean="0"/>
              <a:t>Dt</a:t>
            </a:r>
            <a:r>
              <a:rPr lang="cs-CZ" sz="2000" dirty="0" smtClean="0"/>
              <a:t> 10,19): „</a:t>
            </a:r>
            <a:r>
              <a:rPr lang="cs-CZ" sz="2000" i="1" dirty="0" smtClean="0"/>
              <a:t>neboť jste byli cizinci v egyptské zemi</a:t>
            </a:r>
            <a:r>
              <a:rPr lang="cs-CZ" sz="2000" dirty="0" smtClean="0"/>
              <a:t>“</a:t>
            </a:r>
          </a:p>
          <a:p>
            <a:pPr lvl="3" eaLnBrk="1" hangingPunct="1">
              <a:lnSpc>
                <a:spcPct val="80000"/>
              </a:lnSpc>
            </a:pPr>
            <a:r>
              <a:rPr lang="cs-CZ" dirty="0" smtClean="0"/>
              <a:t>Motivace odkazem na vlastní </a:t>
            </a:r>
            <a:r>
              <a:rPr lang="cs-CZ" u="sng" dirty="0" smtClean="0"/>
              <a:t>zkušenost utrpení</a:t>
            </a:r>
          </a:p>
          <a:p>
            <a:pPr lvl="3" eaLnBrk="1" hangingPunct="1">
              <a:lnSpc>
                <a:spcPct val="80000"/>
              </a:lnSpc>
            </a:pPr>
            <a:r>
              <a:rPr lang="cs-CZ" dirty="0" smtClean="0"/>
              <a:t>Aktivizace</a:t>
            </a:r>
            <a:r>
              <a:rPr lang="cs-CZ" b="1" i="1" dirty="0" smtClean="0"/>
              <a:t> </a:t>
            </a:r>
            <a:r>
              <a:rPr lang="cs-CZ" b="1" i="1" u="sng" dirty="0" smtClean="0"/>
              <a:t>empatie</a:t>
            </a:r>
            <a:r>
              <a:rPr lang="cs-CZ" dirty="0" smtClean="0"/>
              <a:t> posluchače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2000" dirty="0" smtClean="0"/>
              <a:t>Novější vrstva (</a:t>
            </a:r>
            <a:r>
              <a:rPr lang="cs-CZ" sz="2000" dirty="0" err="1" smtClean="0"/>
              <a:t>Dt</a:t>
            </a:r>
            <a:r>
              <a:rPr lang="cs-CZ" sz="2000" dirty="0" smtClean="0"/>
              <a:t> 24,17n) - posun: „</a:t>
            </a:r>
            <a:r>
              <a:rPr lang="cs-CZ" sz="2000" i="1" dirty="0" smtClean="0"/>
              <a:t>Nepřevrátíš právo bezdomovce ani sirotka a vdově nezabavíš roucho. Ale pamatuj, že jsi byl otrokem v Egyptě a že Hospodin, tvůj Bůh tě odtud vykoupil. Proto ti přikazuji, abys to dodržoval</a:t>
            </a:r>
            <a:r>
              <a:rPr lang="cs-CZ" sz="2000" dirty="0" smtClean="0"/>
              <a:t>.“</a:t>
            </a:r>
          </a:p>
          <a:p>
            <a:pPr lvl="3" eaLnBrk="1" hangingPunct="1">
              <a:lnSpc>
                <a:spcPct val="80000"/>
              </a:lnSpc>
            </a:pPr>
            <a:r>
              <a:rPr lang="cs-CZ" dirty="0" smtClean="0"/>
              <a:t>Odkaz na </a:t>
            </a:r>
            <a:r>
              <a:rPr lang="cs-CZ" u="sng" dirty="0" smtClean="0"/>
              <a:t>zkušenost osvobození </a:t>
            </a:r>
            <a:r>
              <a:rPr lang="cs-CZ" dirty="0" smtClean="0"/>
              <a:t>a sociální změny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Hospodin přikazuje činit to, co sám vykonal ve prospěch Izraele</a:t>
            </a:r>
          </a:p>
          <a:p>
            <a:pPr eaLnBrk="1" hangingPunct="1">
              <a:lnSpc>
                <a:spcPct val="80000"/>
              </a:lnSpc>
            </a:pPr>
            <a:endParaRPr lang="cs-CZ" sz="1400" dirty="0" smtClean="0"/>
          </a:p>
        </p:txBody>
      </p:sp>
    </p:spTree>
    <p:extLst>
      <p:ext uri="{BB962C8B-B14F-4D97-AF65-F5344CB8AC3E}">
        <p14:creationId xmlns:p14="http://schemas.microsoft.com/office/powerpoint/2010/main" val="31679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Sumer – zrod ideje ochrany chudých pomocí práva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Idea: Upomínání </a:t>
            </a:r>
            <a:r>
              <a:rPr lang="cs-CZ" dirty="0"/>
              <a:t>vládnoucích elit na jejich závazek péče o chudé a jejich ochranu před útlakem </a:t>
            </a:r>
            <a:r>
              <a:rPr lang="cs-CZ" dirty="0" smtClean="0"/>
              <a:t>&amp; zároveň první pokusy ukotvit tento závazek pomocí práva (=zákony) vladařů:</a:t>
            </a:r>
          </a:p>
          <a:p>
            <a:r>
              <a:rPr lang="cs-CZ" dirty="0" err="1"/>
              <a:t>Entemen</a:t>
            </a:r>
            <a:r>
              <a:rPr lang="cs-CZ" dirty="0"/>
              <a:t> z </a:t>
            </a:r>
            <a:r>
              <a:rPr lang="cs-CZ" dirty="0" err="1"/>
              <a:t>Lagaše</a:t>
            </a:r>
            <a:r>
              <a:rPr lang="cs-CZ" dirty="0"/>
              <a:t> (kol. 2460 př. Kr.) </a:t>
            </a:r>
            <a:endParaRPr lang="cs-CZ" dirty="0" smtClean="0"/>
          </a:p>
          <a:p>
            <a:r>
              <a:rPr lang="cs-CZ" dirty="0" err="1"/>
              <a:t>Uruimgina</a:t>
            </a:r>
            <a:r>
              <a:rPr lang="cs-CZ" i="1" dirty="0"/>
              <a:t> </a:t>
            </a:r>
            <a:r>
              <a:rPr lang="cs-CZ" i="1" dirty="0" smtClean="0"/>
              <a:t>z </a:t>
            </a:r>
            <a:r>
              <a:rPr lang="cs-CZ" dirty="0" err="1" smtClean="0"/>
              <a:t>Lagaše</a:t>
            </a:r>
            <a:r>
              <a:rPr lang="cs-CZ" i="1" dirty="0" smtClean="0"/>
              <a:t> </a:t>
            </a:r>
            <a:r>
              <a:rPr lang="cs-CZ" dirty="0" smtClean="0"/>
              <a:t>(kol</a:t>
            </a:r>
            <a:r>
              <a:rPr lang="cs-CZ" dirty="0"/>
              <a:t>. 2300 př. Kr.) </a:t>
            </a:r>
            <a:endParaRPr lang="cs-CZ" dirty="0" smtClean="0"/>
          </a:p>
          <a:p>
            <a:r>
              <a:rPr lang="cs-CZ" dirty="0" err="1" smtClean="0"/>
              <a:t>Urnammu</a:t>
            </a:r>
            <a:r>
              <a:rPr lang="cs-CZ" dirty="0" smtClean="0"/>
              <a:t> z Uru (kol</a:t>
            </a:r>
            <a:r>
              <a:rPr lang="cs-CZ" dirty="0"/>
              <a:t>. 2100 př. Kr.) </a:t>
            </a:r>
            <a:endParaRPr lang="cs-CZ" dirty="0" smtClean="0"/>
          </a:p>
          <a:p>
            <a:r>
              <a:rPr lang="cs-CZ" dirty="0" err="1"/>
              <a:t>Chammurapi</a:t>
            </a:r>
            <a:r>
              <a:rPr lang="cs-CZ" i="1" dirty="0"/>
              <a:t> </a:t>
            </a:r>
            <a:r>
              <a:rPr lang="cs-CZ" dirty="0"/>
              <a:t>(1792-1750 př. Kr</a:t>
            </a:r>
            <a:r>
              <a:rPr lang="cs-CZ" dirty="0" smtClean="0"/>
              <a:t>.), Zákoník, </a:t>
            </a:r>
          </a:p>
          <a:p>
            <a:pPr lvl="1"/>
            <a:r>
              <a:rPr lang="cs-CZ" dirty="0" smtClean="0"/>
              <a:t>Prolog: </a:t>
            </a:r>
          </a:p>
          <a:p>
            <a:pPr lvl="1"/>
            <a:r>
              <a:rPr lang="cs-CZ" dirty="0" smtClean="0"/>
              <a:t>„…zavolali (bohové) jménem mě, </a:t>
            </a:r>
            <a:r>
              <a:rPr lang="cs-CZ" dirty="0" err="1" smtClean="0"/>
              <a:t>Chammurapiho</a:t>
            </a:r>
            <a:r>
              <a:rPr lang="cs-CZ" dirty="0" smtClean="0"/>
              <a:t>, … abych v zemi zviditelnit spravedlnost, zlého a špatného zničil a silným nedovolil škodit těm slabým…“ </a:t>
            </a:r>
          </a:p>
          <a:p>
            <a:pPr lvl="1"/>
            <a:r>
              <a:rPr lang="cs-CZ" dirty="0" smtClean="0"/>
              <a:t>Epilog: </a:t>
            </a:r>
          </a:p>
          <a:p>
            <a:pPr lvl="1"/>
            <a:r>
              <a:rPr lang="cs-CZ" dirty="0" smtClean="0"/>
              <a:t>„Velcí bohové mě povolali, já jsem spásonosný pastýř ….příjemný stín, chránící mé město… aby </a:t>
            </a:r>
            <a:r>
              <a:rPr lang="cs-CZ" dirty="0"/>
              <a:t>silný neubližoval slabému, aby sirotě a vdově se dostalo </a:t>
            </a:r>
            <a:r>
              <a:rPr lang="cs-CZ" dirty="0" smtClean="0"/>
              <a:t>práva“</a:t>
            </a:r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3699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smtClean="0"/>
              <a:t>Motivační zdroje sociálního étosu ve 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3200" b="1" dirty="0" smtClean="0"/>
              <a:t>Přítomnostní motivace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800" dirty="0" smtClean="0"/>
              <a:t>Hospodinova </a:t>
            </a:r>
            <a:r>
              <a:rPr lang="cs-CZ" sz="2800" b="1" i="1" u="sng" dirty="0" smtClean="0"/>
              <a:t>láska</a:t>
            </a:r>
            <a:r>
              <a:rPr lang="cs-CZ" sz="2800" b="1" i="1" dirty="0" smtClean="0"/>
              <a:t> </a:t>
            </a:r>
            <a:r>
              <a:rPr lang="cs-CZ" sz="2800" dirty="0" smtClean="0"/>
              <a:t>(</a:t>
            </a:r>
            <a:r>
              <a:rPr lang="cs-CZ" sz="2800" dirty="0" err="1" smtClean="0"/>
              <a:t>Dt</a:t>
            </a:r>
            <a:r>
              <a:rPr lang="cs-CZ" sz="2800" dirty="0" smtClean="0"/>
              <a:t> 7,8) – milovat chudé a slabé=napodobovat Hospodina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800" dirty="0" smtClean="0"/>
              <a:t>Hospodinova </a:t>
            </a:r>
            <a:r>
              <a:rPr lang="cs-CZ" sz="2800" b="1" i="1" u="sng" dirty="0" smtClean="0"/>
              <a:t>svatost</a:t>
            </a:r>
            <a:r>
              <a:rPr lang="cs-CZ" sz="2800" dirty="0" smtClean="0"/>
              <a:t> (</a:t>
            </a:r>
            <a:r>
              <a:rPr lang="cs-CZ" sz="2800" dirty="0" err="1" smtClean="0"/>
              <a:t>Lv</a:t>
            </a:r>
            <a:r>
              <a:rPr lang="cs-CZ" sz="2800" dirty="0" smtClean="0"/>
              <a:t> 19,2; 19,34) - milovat chudé a slabé=vstupovat do Hospodinovy svatosti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2400" dirty="0" smtClean="0"/>
              <a:t>Biblické pojetí svatosti překračuje pouhý kulticko-rituální rozměr a dosahuje svého cíle v </a:t>
            </a:r>
            <a:r>
              <a:rPr lang="cs-CZ" sz="2400" b="1" i="1" dirty="0" smtClean="0"/>
              <a:t>prosociálním jednání</a:t>
            </a:r>
            <a:r>
              <a:rPr lang="cs-CZ" sz="2400" dirty="0" smtClean="0"/>
              <a:t> (</a:t>
            </a:r>
            <a:r>
              <a:rPr lang="cs-CZ" sz="2400" dirty="0" err="1" smtClean="0"/>
              <a:t>Iz</a:t>
            </a:r>
            <a:r>
              <a:rPr lang="cs-CZ" sz="2400" dirty="0" smtClean="0"/>
              <a:t> 58,6-8)</a:t>
            </a:r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91005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/>
              <a:t>Motivační zdroje sociálního étosu ve 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3200" b="1" dirty="0" smtClean="0"/>
              <a:t>Budoucnostní motivace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3200" b="1" i="1" dirty="0" smtClean="0"/>
              <a:t>blízkost</a:t>
            </a:r>
            <a:r>
              <a:rPr lang="cs-CZ" sz="3200" dirty="0" smtClean="0"/>
              <a:t> Boží spásy</a:t>
            </a:r>
            <a:r>
              <a:rPr lang="cs-CZ" sz="3200" i="1" dirty="0" smtClean="0"/>
              <a:t> </a:t>
            </a:r>
            <a:r>
              <a:rPr lang="cs-CZ" sz="3200" dirty="0" smtClean="0"/>
              <a:t>(</a:t>
            </a:r>
            <a:r>
              <a:rPr lang="cs-CZ" sz="3200" dirty="0" err="1" smtClean="0"/>
              <a:t>Iz</a:t>
            </a:r>
            <a:r>
              <a:rPr lang="cs-CZ" sz="3200" dirty="0" smtClean="0"/>
              <a:t> 56,1-8)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3200" dirty="0" smtClean="0"/>
              <a:t>láska vůči chudým zastupuje lásku k Bohu (srov. </a:t>
            </a:r>
            <a:r>
              <a:rPr lang="cs-CZ" sz="3200" dirty="0" err="1" smtClean="0"/>
              <a:t>Př</a:t>
            </a:r>
            <a:r>
              <a:rPr lang="cs-CZ" sz="3200" dirty="0" smtClean="0"/>
              <a:t> 14, 21; 17, 15; 19, 17; Ž 41,2).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3200" dirty="0" smtClean="0"/>
              <a:t>V biblické tradici se pomalu začalo prosazovat tušení určité </a:t>
            </a:r>
            <a:r>
              <a:rPr lang="cs-CZ" sz="3200" i="1" dirty="0" smtClean="0"/>
              <a:t>identifikace Boha s chudými</a:t>
            </a:r>
            <a:r>
              <a:rPr lang="cs-CZ" sz="3200" dirty="0" smtClean="0"/>
              <a:t>, která plně zazáří v Ježíšově poselství (srov. </a:t>
            </a:r>
            <a:r>
              <a:rPr lang="cs-CZ" sz="3200" dirty="0" err="1" smtClean="0"/>
              <a:t>Mt</a:t>
            </a:r>
            <a:r>
              <a:rPr lang="cs-CZ" sz="3200" dirty="0" smtClean="0"/>
              <a:t> 25, 45).</a:t>
            </a:r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560840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45991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dirty="0" smtClean="0"/>
              <a:t>Jednání Hospodina prototypem </a:t>
            </a:r>
            <a:r>
              <a:rPr lang="cs-CZ" sz="3600" dirty="0" smtClean="0"/>
              <a:t>mezilidského sociálního řádu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800" dirty="0" smtClean="0"/>
              <a:t>Náročná a rozvinutá sociální kultura starozákonního Izraele byla </a:t>
            </a:r>
            <a:r>
              <a:rPr lang="cs-CZ" sz="1800" dirty="0"/>
              <a:t>pro tehdejšího </a:t>
            </a:r>
            <a:r>
              <a:rPr lang="cs-CZ" sz="1800" dirty="0" smtClean="0"/>
              <a:t>Izraelity smysluplná </a:t>
            </a:r>
            <a:r>
              <a:rPr lang="cs-CZ" sz="1800" dirty="0"/>
              <a:t>jen za předpokladu, že </a:t>
            </a:r>
            <a:r>
              <a:rPr lang="cs-CZ" sz="1800" b="1" dirty="0"/>
              <a:t>Bůh přikazuje člověku pouze to, co sám vůči člověku koná.</a:t>
            </a:r>
            <a:endParaRPr lang="cs-CZ" sz="1800" dirty="0"/>
          </a:p>
          <a:p>
            <a:r>
              <a:rPr lang="cs-CZ" sz="1800" dirty="0"/>
              <a:t> </a:t>
            </a:r>
            <a:r>
              <a:rPr lang="cs-CZ" sz="1800" b="1" dirty="0" smtClean="0"/>
              <a:t>Boží </a:t>
            </a:r>
            <a:r>
              <a:rPr lang="cs-CZ" sz="1800" b="1" dirty="0"/>
              <a:t>pečující láska k cizincům a chudým</a:t>
            </a:r>
            <a:r>
              <a:rPr lang="cs-CZ" sz="1800" dirty="0"/>
              <a:t> (</a:t>
            </a:r>
            <a:r>
              <a:rPr lang="cs-CZ" sz="1800" dirty="0" err="1"/>
              <a:t>Dt</a:t>
            </a:r>
            <a:r>
              <a:rPr lang="cs-CZ" sz="1800" dirty="0"/>
              <a:t> 10,18). Obzvláště často je tento motiv, operacionalizovaný do pojmů </a:t>
            </a:r>
            <a:r>
              <a:rPr lang="cs-CZ" sz="1800" i="1" dirty="0"/>
              <a:t>ochrana, pomoc</a:t>
            </a:r>
            <a:r>
              <a:rPr lang="cs-CZ" sz="1800" dirty="0"/>
              <a:t> apod., používaný u žalmistů: </a:t>
            </a:r>
          </a:p>
          <a:p>
            <a:pPr lvl="1"/>
            <a:r>
              <a:rPr lang="cs-CZ" sz="1800" dirty="0"/>
              <a:t>Hospodin je útočištěm zdeptaných a utlačovaných (Ž 9,10), </a:t>
            </a:r>
          </a:p>
          <a:p>
            <a:pPr lvl="1"/>
            <a:r>
              <a:rPr lang="cs-CZ" sz="1800" dirty="0"/>
              <a:t>nadějí ponížených (9,19), </a:t>
            </a:r>
          </a:p>
          <a:p>
            <a:pPr lvl="1"/>
            <a:r>
              <a:rPr lang="cs-CZ" sz="1800" dirty="0"/>
              <a:t>zachráncem slabých a chudých (18,28; 35,10; 76,10; 109,31), </a:t>
            </a:r>
          </a:p>
          <a:p>
            <a:pPr lvl="1"/>
            <a:r>
              <a:rPr lang="cs-CZ" sz="1800" dirty="0"/>
              <a:t>je otcem sirotků a obhájce vdov (68,6), </a:t>
            </a:r>
          </a:p>
          <a:p>
            <a:pPr lvl="1"/>
            <a:r>
              <a:rPr lang="cs-CZ" sz="1800" dirty="0"/>
              <a:t>on slyší nářek chudých (10,17; 34,7; 69,34), </a:t>
            </a:r>
          </a:p>
          <a:p>
            <a:pPr lvl="1"/>
            <a:r>
              <a:rPr lang="cs-CZ" sz="1800" dirty="0"/>
              <a:t>zjednává právo vdovám a utlačovaným (10,18; 140,13), </a:t>
            </a:r>
          </a:p>
          <a:p>
            <a:pPr lvl="1"/>
            <a:r>
              <a:rPr lang="cs-CZ" sz="1800" dirty="0"/>
              <a:t>ochraňuje cizince a bezdomovce (146,9), </a:t>
            </a:r>
          </a:p>
          <a:p>
            <a:pPr lvl="1"/>
            <a:r>
              <a:rPr lang="cs-CZ" sz="1800" dirty="0"/>
              <a:t>zastává se chudých a trpících (12,6). </a:t>
            </a:r>
          </a:p>
          <a:p>
            <a:pPr lvl="0"/>
            <a:r>
              <a:rPr lang="cs-CZ" sz="1800" dirty="0"/>
              <a:t>Bůh, o němž autoři biblických spisů vypráví, </a:t>
            </a:r>
            <a:r>
              <a:rPr lang="cs-CZ" sz="1800" b="1" dirty="0"/>
              <a:t>stojí</a:t>
            </a:r>
            <a:r>
              <a:rPr lang="cs-CZ" sz="1800" dirty="0"/>
              <a:t> nepřehlédnutelně </a:t>
            </a:r>
            <a:r>
              <a:rPr lang="cs-CZ" sz="1800" b="1" dirty="0"/>
              <a:t>na straně slabých a bezmocných</a:t>
            </a:r>
            <a:r>
              <a:rPr lang="cs-CZ" sz="1800" dirty="0"/>
              <a:t>. </a:t>
            </a:r>
            <a:endParaRPr lang="cs-CZ" sz="18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488832" cy="365125"/>
          </a:xfrm>
        </p:spPr>
        <p:txBody>
          <a:bodyPr/>
          <a:lstStyle/>
          <a:p>
            <a:r>
              <a:rPr lang="de-DE" dirty="0"/>
              <a:t>PETERS,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Starém</a:t>
            </a:r>
            <a:endParaRPr lang="de-DE" dirty="0"/>
          </a:p>
          <a:p>
            <a:r>
              <a:rPr lang="cs-CZ" dirty="0"/>
              <a:t>zákoně).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9906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Teologická motivace sociálního étosu ve SZ: Sociální </a:t>
            </a:r>
            <a:r>
              <a:rPr lang="cs-CZ" sz="2800" dirty="0" smtClean="0"/>
              <a:t>obžaloba (pohanského) </a:t>
            </a:r>
            <a:r>
              <a:rPr lang="cs-CZ" sz="2800" dirty="0" smtClean="0"/>
              <a:t>polyteismu v Žalmu </a:t>
            </a:r>
            <a:r>
              <a:rPr lang="cs-CZ" sz="2800" dirty="0"/>
              <a:t>82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i="1" dirty="0" smtClean="0"/>
              <a:t>(1) V </a:t>
            </a:r>
            <a:r>
              <a:rPr lang="cs-CZ" i="1" dirty="0"/>
              <a:t>shromáždění bohů postavil se Bůh, vykoná soud mezi bohy: </a:t>
            </a:r>
            <a:endParaRPr lang="cs-CZ" i="1" dirty="0" smtClean="0"/>
          </a:p>
          <a:p>
            <a:r>
              <a:rPr lang="cs-CZ" i="1" dirty="0" smtClean="0"/>
              <a:t>(2) Dlouho ještě </a:t>
            </a:r>
            <a:r>
              <a:rPr lang="cs-CZ" i="1" dirty="0"/>
              <a:t>chcete soudit proti právu, stranit svévolníkům?</a:t>
            </a:r>
          </a:p>
          <a:p>
            <a:r>
              <a:rPr lang="cs-CZ" i="1" dirty="0" smtClean="0"/>
              <a:t>(3) </a:t>
            </a:r>
            <a:r>
              <a:rPr lang="cs-CZ" i="1" dirty="0"/>
              <a:t>Dopomozte nuznému a sirotkovi k právu, poníženému a </a:t>
            </a:r>
            <a:r>
              <a:rPr lang="cs-CZ" i="1" dirty="0" smtClean="0"/>
              <a:t>chudému zjednejte </a:t>
            </a:r>
            <a:r>
              <a:rPr lang="cs-CZ" i="1" dirty="0"/>
              <a:t>spravedlnost,</a:t>
            </a:r>
          </a:p>
          <a:p>
            <a:r>
              <a:rPr lang="cs-CZ" i="1" dirty="0" smtClean="0"/>
              <a:t>(4) </a:t>
            </a:r>
            <a:r>
              <a:rPr lang="cs-CZ" i="1" dirty="0"/>
              <a:t>pomozte vyváznout nuznému ubožáku, svévolným ho vytrhněte z</a:t>
            </a:r>
          </a:p>
          <a:p>
            <a:r>
              <a:rPr lang="cs-CZ" i="1" dirty="0"/>
              <a:t>rukou!“</a:t>
            </a:r>
          </a:p>
          <a:p>
            <a:r>
              <a:rPr lang="cs-CZ" i="1" dirty="0" smtClean="0"/>
              <a:t>(5) </a:t>
            </a:r>
            <a:r>
              <a:rPr lang="cs-CZ" i="1" dirty="0"/>
              <a:t>Nic nevědí, nic nechápou, chodí v tmách, a celá země v základech </a:t>
            </a:r>
            <a:r>
              <a:rPr lang="cs-CZ" i="1" dirty="0" smtClean="0"/>
              <a:t>se hroutí</a:t>
            </a:r>
            <a:r>
              <a:rPr lang="cs-CZ" i="1" dirty="0"/>
              <a:t>.</a:t>
            </a:r>
          </a:p>
          <a:p>
            <a:r>
              <a:rPr lang="cs-CZ" i="1" dirty="0" smtClean="0"/>
              <a:t>(6) </a:t>
            </a:r>
            <a:r>
              <a:rPr lang="cs-CZ" i="1" dirty="0"/>
              <a:t>„Ač jsem řekl: ‚Jste bohové, všichni jste synové Nejvyššího,‘</a:t>
            </a:r>
          </a:p>
          <a:p>
            <a:r>
              <a:rPr lang="cs-CZ" i="1" dirty="0" smtClean="0"/>
              <a:t>(7) </a:t>
            </a:r>
            <a:r>
              <a:rPr lang="cs-CZ" i="1" dirty="0"/>
              <a:t>zemřete též jako jiní lidé, padnete tak jako každý vladař.“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8796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Výklad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dirty="0"/>
              <a:t>Zde Hospodin vynáší soudní </a:t>
            </a:r>
            <a:r>
              <a:rPr lang="cs-CZ" b="1" dirty="0"/>
              <a:t>ortel nad (pohanskými) božstvy</a:t>
            </a:r>
            <a:r>
              <a:rPr lang="cs-CZ" dirty="0"/>
              <a:t>. </a:t>
            </a:r>
          </a:p>
          <a:p>
            <a:pPr>
              <a:lnSpc>
                <a:spcPct val="90000"/>
              </a:lnSpc>
            </a:pPr>
            <a:r>
              <a:rPr lang="cs-CZ" dirty="0"/>
              <a:t>Obviňuje z ignorování jejich povinnosti pečovat o chudé, ponížené a trpící a zároveň </a:t>
            </a:r>
          </a:p>
          <a:p>
            <a:pPr>
              <a:lnSpc>
                <a:spcPct val="90000"/>
              </a:lnSpc>
            </a:pPr>
            <a:r>
              <a:rPr lang="cs-CZ" dirty="0"/>
              <a:t>ze zvýhodňování svévolníkům. </a:t>
            </a:r>
          </a:p>
          <a:p>
            <a:pPr>
              <a:lnSpc>
                <a:spcPct val="90000"/>
              </a:lnSpc>
            </a:pPr>
            <a:r>
              <a:rPr lang="cs-CZ" dirty="0"/>
              <a:t>Výsledkem této jimi způsobené sociální nespravedlnosti je světová nerovnováha (v.5). </a:t>
            </a:r>
          </a:p>
          <a:p>
            <a:pPr>
              <a:lnSpc>
                <a:spcPct val="90000"/>
              </a:lnSpc>
            </a:pPr>
            <a:r>
              <a:rPr lang="cs-CZ" dirty="0"/>
              <a:t>Protože pohanská </a:t>
            </a:r>
            <a:r>
              <a:rPr lang="cs-CZ" b="1" dirty="0"/>
              <a:t>božstva neosvědčila své</a:t>
            </a:r>
            <a:r>
              <a:rPr lang="cs-CZ" dirty="0"/>
              <a:t> </a:t>
            </a:r>
            <a:r>
              <a:rPr lang="cs-CZ" b="1" dirty="0"/>
              <a:t>božství</a:t>
            </a:r>
            <a:r>
              <a:rPr lang="cs-CZ" dirty="0"/>
              <a:t> v tom nejdůležitějším, totiž </a:t>
            </a:r>
            <a:r>
              <a:rPr lang="cs-CZ" b="1" dirty="0"/>
              <a:t>v odpovědnosti a péči o nejslabší v lidské společnosti</a:t>
            </a:r>
            <a:r>
              <a:rPr lang="cs-CZ" dirty="0"/>
              <a:t>, jsou vydána napospas stejnému smrtelnému údělu jako lidé (v.7</a:t>
            </a:r>
            <a:r>
              <a:rPr lang="cs-CZ" dirty="0" smtClean="0"/>
              <a:t>).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560840" cy="365125"/>
          </a:xfrm>
        </p:spPr>
        <p:txBody>
          <a:bodyPr/>
          <a:lstStyle/>
          <a:p>
            <a:r>
              <a:rPr lang="de-DE" dirty="0"/>
              <a:t>THIEL, W., Arm und reich in der Bibel. In HERMANN, Volker (Hrsg.), </a:t>
            </a:r>
            <a:r>
              <a:rPr lang="de-DE" i="1" dirty="0"/>
              <a:t>Diakonische Existenz im</a:t>
            </a:r>
          </a:p>
          <a:p>
            <a:r>
              <a:rPr lang="de-DE" i="1" dirty="0"/>
              <a:t>Wandel</a:t>
            </a:r>
            <a:r>
              <a:rPr lang="de-DE" dirty="0"/>
              <a:t>. Heidelberg: Diakoniewissenschaftliches Institut, 2007, s. 18.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182006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7848872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  <a:p>
            <a:pPr>
              <a:defRPr/>
            </a:pPr>
            <a:endParaRPr lang="cs-CZ" altLang="en-US" dirty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Souhrn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>
            <a:noAutofit/>
          </a:bodyPr>
          <a:lstStyle/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sz="2400" b="1" dirty="0" smtClean="0"/>
              <a:t>Podle Starého zákona je Božím plánem prosadit takový </a:t>
            </a:r>
            <a:r>
              <a:rPr lang="cs-CZ" sz="2400" b="1" i="1" dirty="0" smtClean="0"/>
              <a:t>řád, který umožňuje lidem život v plnosti</a:t>
            </a:r>
            <a:r>
              <a:rPr lang="cs-CZ" sz="2400" b="1" dirty="0" smtClean="0"/>
              <a:t>. </a:t>
            </a:r>
          </a:p>
          <a:p>
            <a:pPr marL="571500" indent="-5715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sz="2400" b="1" dirty="0" smtClean="0"/>
              <a:t>Nastolení takového řádu v plnosti se očekává </a:t>
            </a:r>
            <a:r>
              <a:rPr lang="cs-CZ" sz="2400" b="1" dirty="0"/>
              <a:t>v</a:t>
            </a:r>
            <a:r>
              <a:rPr lang="cs-CZ" sz="2400" b="1" dirty="0" smtClean="0"/>
              <a:t> budoucnosti, začít se musí ale už nyní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sz="2400" b="1" dirty="0" smtClean="0"/>
              <a:t>Nastolení tohoto řádu může/má začít </a:t>
            </a:r>
            <a:r>
              <a:rPr lang="cs-CZ" sz="2400" b="1" i="1" dirty="0" smtClean="0"/>
              <a:t>na okraji společnosti</a:t>
            </a:r>
            <a:r>
              <a:rPr lang="cs-CZ" sz="2400" b="1" dirty="0" smtClean="0"/>
              <a:t>. Na začátku není obrácení mocných, ale </a:t>
            </a:r>
            <a:r>
              <a:rPr lang="cs-CZ" sz="2400" b="1" i="1" dirty="0" smtClean="0"/>
              <a:t>osvobození chudých, slabých a ohrožených</a:t>
            </a:r>
            <a:r>
              <a:rPr lang="cs-CZ" sz="2400" b="1" dirty="0" smtClean="0"/>
              <a:t>. </a:t>
            </a:r>
          </a:p>
          <a:p>
            <a:pPr marL="571500" indent="-571500" eaLnBrk="1" hangingPunct="1">
              <a:lnSpc>
                <a:spcPct val="80000"/>
              </a:lnSpc>
            </a:pPr>
            <a:r>
              <a:rPr lang="cs-CZ" sz="2400" b="1" dirty="0" smtClean="0"/>
              <a:t>SZ formuluje (paralelně s ostatními staroorientálními kulturami) sociální étos pomoci sociálně slabým na základě pojmu spravedlnosti</a:t>
            </a:r>
            <a:r>
              <a:rPr lang="cs-CZ" sz="2400" b="1" dirty="0"/>
              <a:t> </a:t>
            </a:r>
            <a:r>
              <a:rPr lang="cs-CZ" sz="2400" b="1" dirty="0" smtClean="0"/>
              <a:t>a lásky.</a:t>
            </a:r>
          </a:p>
          <a:p>
            <a:pPr marL="571500" indent="-571500" eaLnBrk="1" hangingPunct="1">
              <a:lnSpc>
                <a:spcPct val="80000"/>
              </a:lnSpc>
            </a:pPr>
            <a:r>
              <a:rPr lang="cs-CZ" sz="2400" b="1" dirty="0" smtClean="0"/>
              <a:t>Spravedlnost vládne tam, kde je pomáháno slabým a ohroženým k  účasti na životě společnosti.</a:t>
            </a:r>
          </a:p>
          <a:p>
            <a:pPr marL="571500" indent="-571500" eaLnBrk="1" hangingPunct="1">
              <a:lnSpc>
                <a:spcPct val="80000"/>
              </a:lnSpc>
            </a:pPr>
            <a:r>
              <a:rPr lang="cs-CZ" sz="2400" b="1" dirty="0" smtClean="0"/>
              <a:t>Tu nejhlubší bázi sociálního étosu, na nějž </a:t>
            </a:r>
            <a:r>
              <a:rPr lang="cs-CZ" sz="2400" b="1" smtClean="0"/>
              <a:t>se dá </a:t>
            </a:r>
            <a:r>
              <a:rPr lang="cs-CZ" sz="2400" b="1" dirty="0" smtClean="0"/>
              <a:t>apelovat, tvoří v Izraeli - jinak než u ostatních národů - vědomí společné zkušenosti Boží záchrany z nouze a útlaku.</a:t>
            </a:r>
          </a:p>
        </p:txBody>
      </p:sp>
    </p:spTree>
    <p:extLst>
      <p:ext uri="{BB962C8B-B14F-4D97-AF65-F5344CB8AC3E}">
        <p14:creationId xmlns:p14="http://schemas.microsoft.com/office/powerpoint/2010/main" val="162348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560840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Předběžné </a:t>
            </a:r>
            <a:r>
              <a:rPr lang="cs-CZ" dirty="0" smtClean="0"/>
              <a:t>úvahy: Jak se staví </a:t>
            </a:r>
            <a:r>
              <a:rPr lang="cs-CZ" dirty="0" smtClean="0"/>
              <a:t>Bible </a:t>
            </a:r>
            <a:r>
              <a:rPr lang="cs-CZ" dirty="0"/>
              <a:t>k</a:t>
            </a:r>
            <a:r>
              <a:rPr lang="cs-CZ" dirty="0" smtClean="0"/>
              <a:t> </a:t>
            </a:r>
            <a:r>
              <a:rPr lang="cs-CZ" dirty="0" smtClean="0"/>
              <a:t>sekulární (</a:t>
            </a:r>
            <a:r>
              <a:rPr lang="cs-CZ" dirty="0" smtClean="0"/>
              <a:t>pozemské) skutečnosti?</a:t>
            </a:r>
            <a:endParaRPr lang="cs-CZ" sz="1300" dirty="0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Sociální práce= sekulární profese, sledující „pozemské“ cíle.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Biblické inspirace: je jejich hledání legitimní???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Neboť: Bible </a:t>
            </a:r>
            <a:r>
              <a:rPr lang="cs-CZ" sz="2400" dirty="0"/>
              <a:t>je literatura náboženská</a:t>
            </a:r>
            <a:r>
              <a:rPr lang="cs-CZ" sz="2400" dirty="0" smtClean="0"/>
              <a:t>. Očekávání</a:t>
            </a:r>
            <a:r>
              <a:rPr lang="cs-CZ" sz="2400" dirty="0"/>
              <a:t>: </a:t>
            </a:r>
            <a:r>
              <a:rPr lang="cs-CZ" sz="2400" dirty="0" smtClean="0"/>
              <a:t>bude poutat </a:t>
            </a:r>
            <a:r>
              <a:rPr lang="cs-CZ" sz="2400" dirty="0"/>
              <a:t>pozornost čtenáře na „věci věčné“,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Avšak Bůh </a:t>
            </a:r>
            <a:r>
              <a:rPr lang="cs-CZ" sz="2400" dirty="0"/>
              <a:t>bible: </a:t>
            </a:r>
            <a:r>
              <a:rPr lang="cs-CZ" sz="2400" b="1" dirty="0"/>
              <a:t>zájem už o „tento svět“ člověka</a:t>
            </a:r>
            <a:r>
              <a:rPr lang="cs-CZ" sz="2400" dirty="0"/>
              <a:t>, nikoliv teprve až o „onen svět“: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/>
              <a:t>V bibli platí, že božská a lidská sféra jsou odlišitelné, ale nikoliv od sebe oddělitelné. Dualismus mezi ‚tímto‘ a ‚oním‘ světem, je biblickým spisům cizí.</a:t>
            </a:r>
          </a:p>
          <a:p>
            <a:pPr>
              <a:lnSpc>
                <a:spcPct val="80000"/>
              </a:lnSpc>
            </a:pPr>
            <a:r>
              <a:rPr lang="cs-CZ" sz="2400" dirty="0" smtClean="0"/>
              <a:t>Bible klade </a:t>
            </a:r>
            <a:r>
              <a:rPr lang="cs-CZ" sz="2400" b="1" dirty="0" smtClean="0"/>
              <a:t>důraz na sociální, komunitní rozměr </a:t>
            </a:r>
            <a:r>
              <a:rPr lang="cs-CZ" sz="2400" dirty="0" smtClean="0"/>
              <a:t>lidského života, úzký individualismus je jí cizí. </a:t>
            </a:r>
          </a:p>
        </p:txBody>
      </p:sp>
    </p:spTree>
    <p:extLst>
      <p:ext uri="{BB962C8B-B14F-4D97-AF65-F5344CB8AC3E}">
        <p14:creationId xmlns:p14="http://schemas.microsoft.com/office/powerpoint/2010/main" val="179172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Náboženská revoluce </a:t>
            </a:r>
            <a:r>
              <a:rPr lang="cs-CZ" sz="2400" dirty="0" smtClean="0"/>
              <a:t>ve světových náboženstvích: </a:t>
            </a:r>
            <a:br>
              <a:rPr lang="cs-CZ" sz="2400" dirty="0" smtClean="0"/>
            </a:br>
            <a:r>
              <a:rPr lang="cs-CZ" sz="2400" dirty="0" smtClean="0"/>
              <a:t>Svatost-bezbožnost definována v Izraeli poprvé pomocí </a:t>
            </a:r>
            <a:r>
              <a:rPr lang="cs-CZ" sz="2400" dirty="0" smtClean="0"/>
              <a:t>sociálních a sekulárních indikátorů (a ne pouze tradičně: kulticky)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b="1" dirty="0" smtClean="0"/>
              <a:t>„Bezbožný“</a:t>
            </a:r>
            <a:r>
              <a:rPr lang="cs-CZ" dirty="0" smtClean="0"/>
              <a:t> člověk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i="1" dirty="0" smtClean="0"/>
              <a:t>6</a:t>
            </a:r>
            <a:r>
              <a:rPr lang="cs-CZ" i="1" dirty="0"/>
              <a:t>  Jejich vlákna se nehodí na šat, svými výrobky se nepřikryjí. Jejich činy jsou jen ničemnosti, na dlaních jim lpí násilné skutky. 7  Jejich nohy pádí za zlem, spěchají prolévat nevinnou krev. Zamýšlejí samé ničemnosti, na jejich silnicích číhá záhuba a zkáza. 8  Cestu pokoje neznají, není práva v jejich stopách. Dělají si křivolaké cesty, kdo se jimi ubírá, nepozná pokoj.</a:t>
            </a:r>
            <a:r>
              <a:rPr lang="cs-CZ" dirty="0"/>
              <a:t> (</a:t>
            </a:r>
            <a:r>
              <a:rPr lang="cs-CZ" dirty="0" err="1"/>
              <a:t>Iz</a:t>
            </a:r>
            <a:r>
              <a:rPr lang="cs-CZ" dirty="0"/>
              <a:t> 59,2-10)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904656" cy="365125"/>
          </a:xfrm>
        </p:spPr>
        <p:txBody>
          <a:bodyPr/>
          <a:lstStyle/>
          <a:p>
            <a:r>
              <a:rPr lang="de-DE" dirty="0"/>
              <a:t>PETERS,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Starém</a:t>
            </a:r>
            <a:endParaRPr lang="de-DE" dirty="0"/>
          </a:p>
          <a:p>
            <a:r>
              <a:rPr lang="cs-CZ" dirty="0"/>
              <a:t>zákoně).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1936.</a:t>
            </a:r>
          </a:p>
        </p:txBody>
      </p:sp>
    </p:spTree>
    <p:extLst>
      <p:ext uri="{BB962C8B-B14F-4D97-AF65-F5344CB8AC3E}">
        <p14:creationId xmlns:p14="http://schemas.microsoft.com/office/powerpoint/2010/main" val="300824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/>
              <a:t>Spravedlnost = svatost</a:t>
            </a:r>
          </a:p>
          <a:p>
            <a:pPr marL="0" indent="0">
              <a:buNone/>
            </a:pPr>
            <a:r>
              <a:rPr lang="cs-CZ" sz="2000" dirty="0" err="1" smtClean="0"/>
              <a:t>Ez</a:t>
            </a:r>
            <a:r>
              <a:rPr lang="cs-CZ" sz="2000" dirty="0" smtClean="0"/>
              <a:t> 18, 5-13</a:t>
            </a:r>
          </a:p>
          <a:p>
            <a:pPr marL="0" indent="0">
              <a:buNone/>
            </a:pPr>
            <a:r>
              <a:rPr lang="cs-CZ" sz="2000" i="1" dirty="0" smtClean="0"/>
              <a:t>5 </a:t>
            </a:r>
            <a:r>
              <a:rPr lang="en-US" sz="2000" i="1" dirty="0" smtClean="0"/>
              <a:t>Je-li </a:t>
            </a:r>
            <a:r>
              <a:rPr lang="en-US" sz="2000" i="1" dirty="0" err="1"/>
              <a:t>někdo</a:t>
            </a:r>
            <a:r>
              <a:rPr lang="en-US" sz="2000" i="1" dirty="0"/>
              <a:t> </a:t>
            </a:r>
            <a:r>
              <a:rPr lang="en-US" sz="2000" i="1" dirty="0" err="1"/>
              <a:t>spravedlivý</a:t>
            </a:r>
            <a:r>
              <a:rPr lang="en-US" sz="2000" i="1" dirty="0"/>
              <a:t> a </a:t>
            </a:r>
            <a:r>
              <a:rPr lang="en-US" sz="2000" i="1" dirty="0" err="1"/>
              <a:t>jedná</a:t>
            </a:r>
            <a:r>
              <a:rPr lang="en-US" sz="2000" i="1" dirty="0"/>
              <a:t> </a:t>
            </a:r>
            <a:r>
              <a:rPr lang="en-US" sz="2000" i="1" dirty="0" err="1"/>
              <a:t>podle</a:t>
            </a:r>
            <a:r>
              <a:rPr lang="en-US" sz="2000" i="1" dirty="0"/>
              <a:t> </a:t>
            </a:r>
            <a:r>
              <a:rPr lang="en-US" sz="2000" i="1" dirty="0" err="1"/>
              <a:t>práva</a:t>
            </a:r>
            <a:r>
              <a:rPr lang="en-US" sz="2000" i="1" dirty="0"/>
              <a:t> a </a:t>
            </a:r>
            <a:r>
              <a:rPr lang="en-US" sz="2000" i="1" dirty="0" err="1" smtClean="0"/>
              <a:t>spravedlnosti</a:t>
            </a:r>
            <a:r>
              <a:rPr lang="cs-CZ" sz="2000" i="1" dirty="0" smtClean="0"/>
              <a:t>…</a:t>
            </a:r>
          </a:p>
          <a:p>
            <a:pPr marL="0" indent="0">
              <a:buNone/>
            </a:pPr>
            <a:r>
              <a:rPr lang="en-US" sz="2000" i="1" dirty="0" smtClean="0"/>
              <a:t>7</a:t>
            </a:r>
            <a:r>
              <a:rPr lang="cs-CZ" sz="2000" i="1" dirty="0" smtClean="0"/>
              <a:t> </a:t>
            </a:r>
            <a:r>
              <a:rPr lang="en-US" sz="2000" i="1" dirty="0" err="1" smtClean="0"/>
              <a:t>nikoho</a:t>
            </a:r>
            <a:r>
              <a:rPr lang="en-US" sz="2000" i="1" dirty="0" smtClean="0"/>
              <a:t> </a:t>
            </a:r>
            <a:r>
              <a:rPr lang="en-US" sz="2000" i="1" dirty="0" err="1"/>
              <a:t>neutiskuje</a:t>
            </a:r>
            <a:r>
              <a:rPr lang="en-US" sz="2000" i="1" dirty="0"/>
              <a:t>, </a:t>
            </a:r>
            <a:r>
              <a:rPr lang="en-US" sz="2000" i="1" dirty="0" err="1"/>
              <a:t>dlužníkovi</a:t>
            </a:r>
            <a:r>
              <a:rPr lang="en-US" sz="2000" i="1" dirty="0"/>
              <a:t> </a:t>
            </a:r>
            <a:r>
              <a:rPr lang="en-US" sz="2000" i="1" dirty="0" err="1"/>
              <a:t>vrací</a:t>
            </a:r>
            <a:r>
              <a:rPr lang="en-US" sz="2000" i="1" dirty="0"/>
              <a:t> </a:t>
            </a:r>
            <a:r>
              <a:rPr lang="en-US" sz="2000" i="1" dirty="0" err="1"/>
              <a:t>jeho</a:t>
            </a:r>
            <a:r>
              <a:rPr lang="en-US" sz="2000" i="1" dirty="0"/>
              <a:t> </a:t>
            </a:r>
            <a:r>
              <a:rPr lang="en-US" sz="2000" i="1" dirty="0" err="1"/>
              <a:t>zástavu</a:t>
            </a:r>
            <a:r>
              <a:rPr lang="en-US" sz="2000" i="1" dirty="0"/>
              <a:t>, </a:t>
            </a:r>
            <a:r>
              <a:rPr lang="en-US" sz="2000" i="1" dirty="0" err="1"/>
              <a:t>nikoho</a:t>
            </a:r>
            <a:r>
              <a:rPr lang="en-US" sz="2000" i="1" dirty="0"/>
              <a:t> </a:t>
            </a:r>
            <a:r>
              <a:rPr lang="en-US" sz="2000" i="1" dirty="0" err="1"/>
              <a:t>neodírá</a:t>
            </a:r>
            <a:r>
              <a:rPr lang="en-US" sz="2000" i="1" dirty="0"/>
              <a:t>, </a:t>
            </a:r>
            <a:r>
              <a:rPr lang="en-US" sz="2000" i="1" dirty="0" err="1"/>
              <a:t>hladovému</a:t>
            </a:r>
            <a:r>
              <a:rPr lang="en-US" sz="2000" i="1" dirty="0"/>
              <a:t> </a:t>
            </a:r>
            <a:r>
              <a:rPr lang="en-US" sz="2000" i="1" dirty="0" err="1"/>
              <a:t>dává</a:t>
            </a:r>
            <a:r>
              <a:rPr lang="en-US" sz="2000" i="1" dirty="0"/>
              <a:t> </a:t>
            </a:r>
            <a:r>
              <a:rPr lang="en-US" sz="2000" i="1" dirty="0" err="1"/>
              <a:t>svůj</a:t>
            </a:r>
            <a:r>
              <a:rPr lang="en-US" sz="2000" i="1" dirty="0"/>
              <a:t> </a:t>
            </a:r>
            <a:r>
              <a:rPr lang="en-US" sz="2000" i="1" dirty="0" err="1"/>
              <a:t>chléb</a:t>
            </a:r>
            <a:r>
              <a:rPr lang="en-US" sz="2000" i="1" dirty="0"/>
              <a:t> a </a:t>
            </a:r>
            <a:r>
              <a:rPr lang="en-US" sz="2000" i="1" dirty="0" err="1"/>
              <a:t>nahého</a:t>
            </a:r>
            <a:r>
              <a:rPr lang="en-US" sz="2000" i="1" dirty="0"/>
              <a:t> </a:t>
            </a:r>
            <a:r>
              <a:rPr lang="en-US" sz="2000" i="1" dirty="0" err="1"/>
              <a:t>přikrývá</a:t>
            </a:r>
            <a:r>
              <a:rPr lang="en-US" sz="2000" i="1" dirty="0"/>
              <a:t> </a:t>
            </a:r>
            <a:r>
              <a:rPr lang="en-US" sz="2000" i="1" dirty="0" err="1"/>
              <a:t>rouchem</a:t>
            </a:r>
            <a:r>
              <a:rPr lang="en-US" sz="2000" i="1" dirty="0"/>
              <a:t>,</a:t>
            </a:r>
          </a:p>
          <a:p>
            <a:pPr marL="0" indent="0">
              <a:buNone/>
            </a:pPr>
            <a:r>
              <a:rPr lang="en-US" sz="2000" i="1" dirty="0" smtClean="0"/>
              <a:t>8</a:t>
            </a:r>
            <a:r>
              <a:rPr lang="cs-CZ" sz="2000" i="1" dirty="0" smtClean="0"/>
              <a:t> </a:t>
            </a:r>
            <a:r>
              <a:rPr lang="en-US" sz="2000" i="1" dirty="0" err="1" smtClean="0"/>
              <a:t>nepůjčuje</a:t>
            </a:r>
            <a:r>
              <a:rPr lang="en-US" sz="2000" i="1" dirty="0" smtClean="0"/>
              <a:t> </a:t>
            </a:r>
            <a:r>
              <a:rPr lang="en-US" sz="2000" i="1" dirty="0" err="1"/>
              <a:t>lichvářsky</a:t>
            </a:r>
            <a:r>
              <a:rPr lang="en-US" sz="2000" i="1" dirty="0"/>
              <a:t> a </a:t>
            </a:r>
            <a:r>
              <a:rPr lang="en-US" sz="2000" i="1" dirty="0" err="1"/>
              <a:t>nebere</a:t>
            </a:r>
            <a:r>
              <a:rPr lang="en-US" sz="2000" i="1" dirty="0"/>
              <a:t> </a:t>
            </a:r>
            <a:r>
              <a:rPr lang="en-US" sz="2000" i="1" dirty="0" err="1"/>
              <a:t>úrok</a:t>
            </a:r>
            <a:r>
              <a:rPr lang="en-US" sz="2000" i="1" dirty="0"/>
              <a:t>, </a:t>
            </a:r>
            <a:r>
              <a:rPr lang="en-US" sz="2000" i="1" dirty="0" err="1"/>
              <a:t>odvrací</a:t>
            </a:r>
            <a:r>
              <a:rPr lang="en-US" sz="2000" i="1" dirty="0"/>
              <a:t> se od </a:t>
            </a:r>
            <a:r>
              <a:rPr lang="en-US" sz="2000" i="1" dirty="0" err="1"/>
              <a:t>bezpráví</a:t>
            </a:r>
            <a:r>
              <a:rPr lang="en-US" sz="2000" i="1" dirty="0"/>
              <a:t>, </a:t>
            </a:r>
            <a:r>
              <a:rPr lang="en-US" sz="2000" i="1" dirty="0" err="1"/>
              <a:t>vykonává</a:t>
            </a:r>
            <a:r>
              <a:rPr lang="en-US" sz="2000" i="1" dirty="0"/>
              <a:t> </a:t>
            </a:r>
            <a:r>
              <a:rPr lang="en-US" sz="2000" i="1" dirty="0" err="1"/>
              <a:t>pravdivý</a:t>
            </a:r>
            <a:r>
              <a:rPr lang="en-US" sz="2000" i="1" dirty="0"/>
              <a:t> </a:t>
            </a:r>
            <a:r>
              <a:rPr lang="en-US" sz="2000" i="1" dirty="0" err="1"/>
              <a:t>soud</a:t>
            </a:r>
            <a:r>
              <a:rPr lang="en-US" sz="2000" i="1" dirty="0"/>
              <a:t> </a:t>
            </a:r>
            <a:r>
              <a:rPr lang="en-US" sz="2000" i="1" dirty="0" err="1"/>
              <a:t>mezi</a:t>
            </a:r>
            <a:r>
              <a:rPr lang="en-US" sz="2000" i="1" dirty="0"/>
              <a:t> </a:t>
            </a:r>
            <a:r>
              <a:rPr lang="en-US" sz="2000" i="1" dirty="0" err="1"/>
              <a:t>mužem</a:t>
            </a:r>
            <a:r>
              <a:rPr lang="en-US" sz="2000" i="1" dirty="0"/>
              <a:t> a </a:t>
            </a:r>
            <a:r>
              <a:rPr lang="en-US" sz="2000" i="1" dirty="0" err="1" smtClean="0"/>
              <a:t>mužem</a:t>
            </a:r>
            <a:r>
              <a:rPr lang="cs-CZ" sz="2000" i="1" dirty="0" smtClean="0"/>
              <a:t>…</a:t>
            </a:r>
            <a:endParaRPr lang="en-US" sz="2000" i="1" dirty="0"/>
          </a:p>
          <a:p>
            <a:pPr marL="0" indent="0">
              <a:buNone/>
            </a:pPr>
            <a:r>
              <a:rPr lang="en-US" sz="2000" i="1" dirty="0" smtClean="0"/>
              <a:t>10</a:t>
            </a:r>
            <a:r>
              <a:rPr lang="cs-CZ" sz="2000" i="1" dirty="0" smtClean="0"/>
              <a:t> </a:t>
            </a:r>
            <a:r>
              <a:rPr lang="en-US" sz="2000" i="1" dirty="0" err="1" smtClean="0"/>
              <a:t>Pokud</a:t>
            </a:r>
            <a:r>
              <a:rPr lang="en-US" sz="2000" i="1" dirty="0" smtClean="0"/>
              <a:t> </a:t>
            </a:r>
            <a:r>
              <a:rPr lang="en-US" sz="2000" i="1" dirty="0" err="1"/>
              <a:t>však</a:t>
            </a:r>
            <a:r>
              <a:rPr lang="en-US" sz="2000" i="1" dirty="0"/>
              <a:t> </a:t>
            </a:r>
            <a:r>
              <a:rPr lang="en-US" sz="2000" i="1" dirty="0" err="1"/>
              <a:t>zplodí</a:t>
            </a:r>
            <a:r>
              <a:rPr lang="en-US" sz="2000" i="1" dirty="0"/>
              <a:t> </a:t>
            </a:r>
            <a:r>
              <a:rPr lang="en-US" sz="2000" i="1" dirty="0" err="1"/>
              <a:t>syna</a:t>
            </a:r>
            <a:r>
              <a:rPr lang="en-US" sz="2000" i="1" dirty="0"/>
              <a:t> </a:t>
            </a:r>
            <a:r>
              <a:rPr lang="en-US" sz="2000" i="1" dirty="0" err="1"/>
              <a:t>rozvratníka</a:t>
            </a:r>
            <a:r>
              <a:rPr lang="en-US" sz="2000" i="1" dirty="0"/>
              <a:t>, </a:t>
            </a:r>
            <a:r>
              <a:rPr lang="en-US" sz="2000" i="1" dirty="0" err="1"/>
              <a:t>který</a:t>
            </a:r>
            <a:r>
              <a:rPr lang="en-US" sz="2000" i="1" dirty="0"/>
              <a:t> </a:t>
            </a:r>
            <a:r>
              <a:rPr lang="en-US" sz="2000" i="1" dirty="0" err="1"/>
              <a:t>bude</a:t>
            </a:r>
            <a:r>
              <a:rPr lang="en-US" sz="2000" i="1" dirty="0"/>
              <a:t> </a:t>
            </a:r>
            <a:r>
              <a:rPr lang="en-US" sz="2000" i="1" dirty="0" err="1"/>
              <a:t>prolévat</a:t>
            </a:r>
            <a:r>
              <a:rPr lang="en-US" sz="2000" i="1" dirty="0"/>
              <a:t> </a:t>
            </a:r>
            <a:r>
              <a:rPr lang="en-US" sz="2000" i="1" dirty="0" err="1"/>
              <a:t>krev</a:t>
            </a:r>
            <a:r>
              <a:rPr lang="en-US" sz="2000" i="1" dirty="0"/>
              <a:t> a </a:t>
            </a:r>
            <a:r>
              <a:rPr lang="en-US" sz="2000" i="1" dirty="0" err="1"/>
              <a:t>dopouštět</a:t>
            </a:r>
            <a:r>
              <a:rPr lang="en-US" sz="2000" i="1" dirty="0"/>
              <a:t> se </a:t>
            </a:r>
            <a:r>
              <a:rPr lang="en-US" sz="2000" i="1" dirty="0" err="1"/>
              <a:t>proti</a:t>
            </a:r>
            <a:r>
              <a:rPr lang="en-US" sz="2000" i="1" dirty="0"/>
              <a:t> </a:t>
            </a:r>
            <a:r>
              <a:rPr lang="en-US" sz="2000" i="1" dirty="0" err="1"/>
              <a:t>bratru</a:t>
            </a:r>
            <a:r>
              <a:rPr lang="en-US" sz="2000" i="1" dirty="0"/>
              <a:t> </a:t>
            </a:r>
            <a:r>
              <a:rPr lang="en-US" sz="2000" i="1" dirty="0" err="1"/>
              <a:t>čehokoli</a:t>
            </a:r>
            <a:r>
              <a:rPr lang="en-US" sz="2000" i="1" dirty="0"/>
              <a:t> z </a:t>
            </a:r>
            <a:r>
              <a:rPr lang="en-US" sz="2000" i="1" dirty="0" err="1"/>
              <a:t>těchto</a:t>
            </a:r>
            <a:r>
              <a:rPr lang="en-US" sz="2000" i="1" dirty="0"/>
              <a:t> </a:t>
            </a:r>
            <a:r>
              <a:rPr lang="en-US" sz="2000" i="1" dirty="0" err="1" smtClean="0"/>
              <a:t>věcí</a:t>
            </a:r>
            <a:r>
              <a:rPr lang="cs-CZ" sz="2000" i="1" dirty="0" smtClean="0"/>
              <a:t>…</a:t>
            </a:r>
            <a:endParaRPr lang="en-US" sz="2000" i="1" dirty="0"/>
          </a:p>
          <a:p>
            <a:pPr marL="0" indent="0">
              <a:buNone/>
            </a:pPr>
            <a:r>
              <a:rPr lang="en-US" sz="2000" i="1" dirty="0" err="1" smtClean="0"/>
              <a:t>bude</a:t>
            </a:r>
            <a:r>
              <a:rPr lang="en-US" sz="2000" i="1" dirty="0" smtClean="0"/>
              <a:t> </a:t>
            </a:r>
            <a:r>
              <a:rPr lang="cs-CZ" sz="2000" i="1" dirty="0" smtClean="0"/>
              <a:t>…</a:t>
            </a:r>
            <a:r>
              <a:rPr lang="en-US" sz="2000" i="1" dirty="0" smtClean="0"/>
              <a:t>12</a:t>
            </a:r>
            <a:r>
              <a:rPr lang="cs-CZ" sz="2000" i="1" dirty="0" smtClean="0"/>
              <a:t> </a:t>
            </a:r>
            <a:r>
              <a:rPr lang="en-US" sz="2000" i="1" dirty="0" err="1" smtClean="0"/>
              <a:t>utiskovat</a:t>
            </a:r>
            <a:r>
              <a:rPr lang="en-US" sz="2000" i="1" dirty="0" smtClean="0"/>
              <a:t> </a:t>
            </a:r>
            <a:r>
              <a:rPr lang="en-US" sz="2000" i="1" dirty="0" err="1"/>
              <a:t>utištěného</a:t>
            </a:r>
            <a:r>
              <a:rPr lang="en-US" sz="2000" i="1" dirty="0"/>
              <a:t> </a:t>
            </a:r>
            <a:r>
              <a:rPr lang="en-US" sz="2000" i="1" dirty="0" err="1"/>
              <a:t>ubožáka</a:t>
            </a:r>
            <a:r>
              <a:rPr lang="en-US" sz="2000" i="1" dirty="0"/>
              <a:t>, </a:t>
            </a:r>
            <a:r>
              <a:rPr lang="en-US" sz="2000" i="1" dirty="0" err="1"/>
              <a:t>druhého</a:t>
            </a:r>
            <a:r>
              <a:rPr lang="en-US" sz="2000" i="1" dirty="0"/>
              <a:t> </a:t>
            </a:r>
            <a:r>
              <a:rPr lang="en-US" sz="2000" i="1" dirty="0" err="1"/>
              <a:t>odírat</a:t>
            </a:r>
            <a:r>
              <a:rPr lang="en-US" sz="2000" i="1" dirty="0"/>
              <a:t>, </a:t>
            </a:r>
            <a:r>
              <a:rPr lang="en-US" sz="2000" i="1" dirty="0" err="1"/>
              <a:t>nevracet</a:t>
            </a:r>
            <a:r>
              <a:rPr lang="en-US" sz="2000" i="1" dirty="0"/>
              <a:t> </a:t>
            </a:r>
            <a:r>
              <a:rPr lang="en-US" sz="2000" i="1" dirty="0" err="1"/>
              <a:t>zástavu</a:t>
            </a:r>
            <a:r>
              <a:rPr lang="en-US" sz="2000" i="1" dirty="0"/>
              <a:t>, </a:t>
            </a:r>
            <a:r>
              <a:rPr lang="en-US" sz="2000" i="1" dirty="0" err="1"/>
              <a:t>pozvedat</a:t>
            </a:r>
            <a:r>
              <a:rPr lang="en-US" sz="2000" i="1" dirty="0"/>
              <a:t> </a:t>
            </a:r>
            <a:r>
              <a:rPr lang="en-US" sz="2000" i="1" dirty="0" err="1"/>
              <a:t>oči</a:t>
            </a:r>
            <a:r>
              <a:rPr lang="en-US" sz="2000" i="1" dirty="0"/>
              <a:t> k </a:t>
            </a:r>
            <a:r>
              <a:rPr lang="en-US" sz="2000" i="1" dirty="0" err="1"/>
              <a:t>hnusným</a:t>
            </a:r>
            <a:r>
              <a:rPr lang="en-US" sz="2000" i="1" dirty="0"/>
              <a:t> </a:t>
            </a:r>
            <a:r>
              <a:rPr lang="en-US" sz="2000" i="1" dirty="0" err="1"/>
              <a:t>modlám</a:t>
            </a:r>
            <a:r>
              <a:rPr lang="en-US" sz="2000" i="1" dirty="0"/>
              <a:t>, </a:t>
            </a:r>
            <a:r>
              <a:rPr lang="en-US" sz="2000" i="1" dirty="0" err="1"/>
              <a:t>dopouštět</a:t>
            </a:r>
            <a:r>
              <a:rPr lang="en-US" sz="2000" i="1" dirty="0"/>
              <a:t> se </a:t>
            </a:r>
            <a:r>
              <a:rPr lang="en-US" sz="2000" i="1" dirty="0" err="1"/>
              <a:t>ohavnosti</a:t>
            </a:r>
            <a:r>
              <a:rPr lang="en-US" sz="2000" i="1" dirty="0"/>
              <a:t>,</a:t>
            </a:r>
          </a:p>
          <a:p>
            <a:pPr marL="0" indent="0">
              <a:buNone/>
            </a:pPr>
            <a:r>
              <a:rPr lang="en-US" sz="2000" i="1" dirty="0" smtClean="0"/>
              <a:t>13</a:t>
            </a:r>
            <a:r>
              <a:rPr lang="cs-CZ" sz="2000" i="1" dirty="0" smtClean="0"/>
              <a:t> </a:t>
            </a:r>
            <a:r>
              <a:rPr lang="en-US" sz="2000" i="1" dirty="0" err="1" smtClean="0"/>
              <a:t>půjčovat</a:t>
            </a:r>
            <a:r>
              <a:rPr lang="en-US" sz="2000" i="1" dirty="0" smtClean="0"/>
              <a:t> </a:t>
            </a:r>
            <a:r>
              <a:rPr lang="en-US" sz="2000" i="1" dirty="0" err="1"/>
              <a:t>lichvářsky</a:t>
            </a:r>
            <a:r>
              <a:rPr lang="en-US" sz="2000" i="1" dirty="0"/>
              <a:t> a </a:t>
            </a:r>
            <a:r>
              <a:rPr lang="en-US" sz="2000" i="1" dirty="0" err="1"/>
              <a:t>brát</a:t>
            </a:r>
            <a:r>
              <a:rPr lang="en-US" sz="2000" i="1" dirty="0"/>
              <a:t> </a:t>
            </a:r>
            <a:r>
              <a:rPr lang="en-US" sz="2000" i="1" dirty="0" err="1"/>
              <a:t>úrok</a:t>
            </a:r>
            <a:r>
              <a:rPr lang="en-US" sz="2000" i="1" dirty="0"/>
              <a:t>, </a:t>
            </a:r>
            <a:r>
              <a:rPr lang="en-US" sz="2000" i="1" dirty="0" err="1"/>
              <a:t>bude</a:t>
            </a:r>
            <a:r>
              <a:rPr lang="en-US" sz="2000" i="1" dirty="0"/>
              <a:t> </a:t>
            </a:r>
            <a:r>
              <a:rPr lang="en-US" sz="2000" i="1" dirty="0" err="1"/>
              <a:t>žít</a:t>
            </a:r>
            <a:r>
              <a:rPr lang="en-US" sz="2000" i="1" dirty="0"/>
              <a:t>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36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 smtClean="0"/>
              <a:t>6 </a:t>
            </a:r>
            <a:r>
              <a:rPr lang="cs-CZ" i="1" dirty="0"/>
              <a:t>Zdalipak půst, který já si přeji, není toto: Rozevřít okovy svévole, rozvázat jha, dát ujařmeným volnost, každé jho rozbít? 7  Cožpak nemáš lámat svůj chléb hladovému, přijímat do domu utištěné, ty, kdo jsou bez přístřeší? Vidíš-li nahého, obléknout ho, nebýt netečný k vlastní krvi? (</a:t>
            </a:r>
            <a:r>
              <a:rPr lang="cs-CZ" i="1" dirty="0" err="1"/>
              <a:t>Iz</a:t>
            </a:r>
            <a:r>
              <a:rPr lang="cs-CZ" i="1" dirty="0"/>
              <a:t> 58, 6-10)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264696" cy="365125"/>
          </a:xfrm>
        </p:spPr>
        <p:txBody>
          <a:bodyPr/>
          <a:lstStyle/>
          <a:p>
            <a:r>
              <a:rPr lang="de-DE" dirty="0"/>
              <a:t>PETERS, Norbert. </a:t>
            </a:r>
            <a:r>
              <a:rPr lang="de-DE" i="1" dirty="0"/>
              <a:t>Die soziale Fürsorge im Alten Testament</a:t>
            </a:r>
            <a:r>
              <a:rPr lang="de-DE" dirty="0"/>
              <a:t>. (</a:t>
            </a:r>
            <a:r>
              <a:rPr lang="de-DE" dirty="0" err="1"/>
              <a:t>Sociální</a:t>
            </a:r>
            <a:r>
              <a:rPr lang="de-DE" dirty="0"/>
              <a:t> </a:t>
            </a:r>
            <a:r>
              <a:rPr lang="de-DE" dirty="0" err="1"/>
              <a:t>péče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Starém</a:t>
            </a:r>
            <a:endParaRPr lang="de-DE" dirty="0"/>
          </a:p>
          <a:p>
            <a:r>
              <a:rPr lang="cs-CZ" dirty="0"/>
              <a:t>zákoně). </a:t>
            </a:r>
            <a:r>
              <a:rPr lang="cs-CZ" dirty="0" err="1"/>
              <a:t>Paderborn</a:t>
            </a:r>
            <a:r>
              <a:rPr lang="cs-CZ" dirty="0"/>
              <a:t> : </a:t>
            </a:r>
            <a:r>
              <a:rPr lang="cs-CZ" dirty="0" err="1"/>
              <a:t>Bonifacius</a:t>
            </a:r>
            <a:r>
              <a:rPr lang="cs-CZ" dirty="0"/>
              <a:t>, 1936.</a:t>
            </a:r>
          </a:p>
        </p:txBody>
      </p:sp>
    </p:spTree>
    <p:extLst>
      <p:ext uri="{BB962C8B-B14F-4D97-AF65-F5344CB8AC3E}">
        <p14:creationId xmlns:p14="http://schemas.microsoft.com/office/powerpoint/2010/main" val="80948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err="1" smtClean="0"/>
              <a:t>Leviticus</a:t>
            </a:r>
            <a:r>
              <a:rPr lang="cs-CZ" sz="3200" dirty="0" smtClean="0"/>
              <a:t> 19: Prosociální </a:t>
            </a:r>
            <a:r>
              <a:rPr lang="cs-CZ" sz="3200" dirty="0"/>
              <a:t>indikátory </a:t>
            </a:r>
            <a:r>
              <a:rPr lang="cs-CZ" sz="3200" dirty="0" smtClean="0"/>
              <a:t>„svatosti“</a:t>
            </a: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316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i="1" dirty="0" smtClean="0"/>
              <a:t>2 „Buďte svatí, neboť já Hospodin, váš Bůh, jsem svatý. 3 Každý měj v úctě svou matku a svého otce. Dbej na mé dny odpočinku. 4 Neobracej se k bůžkům a neodlévej si sochy bohů. Já jsem Hospodin, váš Bůh… 9 nepožneš svá pole až do samého kraje a nebudeš paběrkovat, co zbylo po žni. 10 Ani svou vinici úplně nevysbíráš, … ponecháš je pro zchudlého a pro hosta… 11 Nebudete krást ani obelhávat a podvádět svého bližního. 12 Nebudete křivě přísahat v mém jménu… 13 Nebudete utiskovat a odírat svého druha, výdělek dělníka… nezůstane u tebe do rána. 14 Nebudeš zlořečit hluchému a slepému nepoložíš do cesty překážku…15 Nedopustíte se bezpráví u soudu… 33 Bude-li s tebou přebývat ve vaší zemi někdo jako host, nebudete mu škodit… 34 budeš ho milovat jako sebe samého, protože i vy jste byli hosty v zemi egyptské… 36 Já jsem Hospodin, váš Bůh, já jsem vás vyvedl z egyptské země. Proto dbejte na všechna má nařízení…</a:t>
            </a:r>
          </a:p>
          <a:p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6335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632848" cy="365125"/>
          </a:xfrm>
        </p:spPr>
        <p:txBody>
          <a:bodyPr/>
          <a:lstStyle/>
          <a:p>
            <a:pPr>
              <a:defRPr/>
            </a:pPr>
            <a:r>
              <a:rPr lang="cs-CZ" cap="all" dirty="0"/>
              <a:t>Doležel</a:t>
            </a:r>
            <a:r>
              <a:rPr lang="cs-CZ" dirty="0"/>
              <a:t>, J., Biblické kořeny sociální práce. In MARTINEK, M. a kol. (vyd.), Praktické teologie pro sociální pracovníky. Praha : </a:t>
            </a:r>
            <a:r>
              <a:rPr lang="cs-CZ" dirty="0" err="1"/>
              <a:t>Jabok</a:t>
            </a:r>
            <a:r>
              <a:rPr lang="cs-CZ" dirty="0"/>
              <a:t> - Vyšší odborná škola sociálně pedagogická a teologická, 2008</a:t>
            </a:r>
            <a:endParaRPr lang="cs-CZ" altLang="en-US" dirty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2400" dirty="0" smtClean="0"/>
              <a:t>Předběžné úvahy: </a:t>
            </a:r>
            <a:r>
              <a:rPr lang="cs-CZ" sz="2400" dirty="0" smtClean="0"/>
              <a:t>Starozákonní </a:t>
            </a:r>
            <a:r>
              <a:rPr lang="cs-CZ" sz="2400" dirty="0" smtClean="0"/>
              <a:t>předpoklady sociální práce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4744"/>
            <a:ext cx="8229600" cy="532209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cs-CZ" sz="2900" dirty="0" smtClean="0"/>
              <a:t>Nelze tvrdit, že SPR začíná ve SZ, ale lze tvrdit, že biblické spisy a duchovní atmosféra </a:t>
            </a:r>
            <a:r>
              <a:rPr lang="cs-CZ" sz="2900" dirty="0"/>
              <a:t>v nich odrážená, jsou </a:t>
            </a:r>
            <a:r>
              <a:rPr lang="cs-CZ" sz="2900" b="1" dirty="0"/>
              <a:t>půdou, v níž </a:t>
            </a:r>
            <a:r>
              <a:rPr lang="cs-CZ" sz="2900" b="1" dirty="0" smtClean="0"/>
              <a:t>koření</a:t>
            </a:r>
            <a:r>
              <a:rPr lang="cs-CZ" sz="2900" dirty="0" smtClean="0"/>
              <a:t> </a:t>
            </a:r>
            <a:r>
              <a:rPr lang="cs-CZ" sz="2900" b="1" dirty="0" smtClean="0"/>
              <a:t>étos </a:t>
            </a:r>
            <a:r>
              <a:rPr lang="cs-CZ" sz="2900" dirty="0" smtClean="0"/>
              <a:t>(</a:t>
            </a:r>
            <a:r>
              <a:rPr lang="cs-CZ" sz="2900" dirty="0" smtClean="0"/>
              <a:t>ideály </a:t>
            </a:r>
            <a:r>
              <a:rPr lang="cs-CZ" sz="2900" dirty="0" smtClean="0"/>
              <a:t>a hodnoty) </a:t>
            </a:r>
            <a:r>
              <a:rPr lang="cs-CZ" sz="2900" b="1" dirty="0" smtClean="0"/>
              <a:t>i struktura </a:t>
            </a:r>
            <a:r>
              <a:rPr lang="cs-CZ" sz="2900" dirty="0"/>
              <a:t>profese sociální práce </a:t>
            </a:r>
          </a:p>
          <a:p>
            <a:pPr eaLnBrk="1" hangingPunct="1">
              <a:lnSpc>
                <a:spcPct val="80000"/>
              </a:lnSpc>
            </a:pPr>
            <a:r>
              <a:rPr lang="cs-CZ" sz="2900" dirty="0" smtClean="0"/>
              <a:t>Prvním </a:t>
            </a:r>
            <a:r>
              <a:rPr lang="cs-CZ" sz="2900" dirty="0" smtClean="0"/>
              <a:t>předpokladem pro toto tvrzení je souhlas biblických vědců  v tom, že </a:t>
            </a:r>
            <a:r>
              <a:rPr lang="cs-CZ" sz="2900" dirty="0" smtClean="0"/>
              <a:t>Bůh</a:t>
            </a:r>
            <a:r>
              <a:rPr lang="cs-CZ" sz="2900" dirty="0"/>
              <a:t>, o němž autoři biblických spisů vypráví, stojí </a:t>
            </a:r>
            <a:r>
              <a:rPr lang="cs-CZ" sz="2900" dirty="0" smtClean="0"/>
              <a:t>přednostně </a:t>
            </a:r>
            <a:r>
              <a:rPr lang="cs-CZ" sz="2900" b="1" dirty="0" smtClean="0"/>
              <a:t>na </a:t>
            </a:r>
            <a:r>
              <a:rPr lang="cs-CZ" sz="2900" b="1" dirty="0"/>
              <a:t>straně slabých a bezmocných</a:t>
            </a:r>
            <a:r>
              <a:rPr lang="cs-CZ" sz="2900" dirty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900" dirty="0"/>
              <a:t>„(…) </a:t>
            </a:r>
            <a:r>
              <a:rPr lang="cs-CZ" sz="2900" i="1" dirty="0"/>
              <a:t>Jahve, váš Bůh je Bůh bohů a Pán pánů (...) On zjednává právo sirotku a vdově, miluje cizince, dává mu chléb a oděv</a:t>
            </a:r>
            <a:r>
              <a:rPr lang="cs-CZ" sz="2900" dirty="0"/>
              <a:t>“ (</a:t>
            </a:r>
            <a:r>
              <a:rPr lang="cs-CZ" sz="2900" dirty="0" err="1"/>
              <a:t>Dt</a:t>
            </a:r>
            <a:r>
              <a:rPr lang="cs-CZ" sz="2900" dirty="0"/>
              <a:t> 10,17-19).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900" dirty="0"/>
              <a:t>Proto i cesta, kterou má kráčet člověk (srov. </a:t>
            </a:r>
            <a:r>
              <a:rPr lang="cs-CZ" sz="2900" dirty="0" err="1"/>
              <a:t>Dt</a:t>
            </a:r>
            <a:r>
              <a:rPr lang="cs-CZ" sz="2900" dirty="0"/>
              <a:t> 10,12) vede k chudým, slabým a potřebným. </a:t>
            </a:r>
          </a:p>
          <a:p>
            <a:pPr eaLnBrk="1" hangingPunct="1">
              <a:lnSpc>
                <a:spcPct val="80000"/>
              </a:lnSpc>
            </a:pPr>
            <a:r>
              <a:rPr lang="cs-CZ" sz="2900" dirty="0"/>
              <a:t>Klíčovým atributem biblického Boha je </a:t>
            </a:r>
            <a:r>
              <a:rPr lang="cs-CZ" sz="2900" dirty="0" smtClean="0"/>
              <a:t>proto </a:t>
            </a:r>
            <a:r>
              <a:rPr lang="cs-CZ" sz="2900" b="1" dirty="0" smtClean="0"/>
              <a:t>milosrdenství</a:t>
            </a:r>
            <a:r>
              <a:rPr lang="cs-CZ" sz="2900" dirty="0"/>
              <a:t>: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900" dirty="0"/>
              <a:t>„</a:t>
            </a:r>
            <a:r>
              <a:rPr lang="cs-CZ" sz="2900" i="1" dirty="0"/>
              <a:t>Bůh plný slitování a milostivý, shovívavý, nejvýš milosrdný a věrný, který osvědčuje milosrdenství tisícům pokolení (...)</a:t>
            </a:r>
            <a:r>
              <a:rPr lang="cs-CZ" sz="2900" dirty="0"/>
              <a:t>“ (Ex 34,6; srov. Nu 14,18; Ž 86,15; 103,8). </a:t>
            </a:r>
            <a:endParaRPr lang="cs-CZ" sz="2900" dirty="0" smtClean="0"/>
          </a:p>
          <a:p>
            <a:pPr>
              <a:lnSpc>
                <a:spcPct val="80000"/>
              </a:lnSpc>
            </a:pPr>
            <a:r>
              <a:rPr lang="cs-CZ" sz="2900" dirty="0" smtClean="0"/>
              <a:t>Proto také pro biblického </a:t>
            </a:r>
            <a:r>
              <a:rPr lang="cs-CZ" sz="2900" dirty="0"/>
              <a:t>člověka vede </a:t>
            </a:r>
            <a:r>
              <a:rPr lang="cs-CZ" sz="2900" b="1" dirty="0"/>
              <a:t>cesta spásy </a:t>
            </a:r>
            <a:r>
              <a:rPr lang="cs-CZ" sz="2900" b="1" dirty="0" smtClean="0"/>
              <a:t>cestou napodobování </a:t>
            </a:r>
            <a:r>
              <a:rPr lang="cs-CZ" sz="2900" dirty="0"/>
              <a:t>Božího milosrdenství </a:t>
            </a:r>
            <a:r>
              <a:rPr lang="cs-CZ" sz="2900" dirty="0" smtClean="0"/>
              <a:t>(v NZ srov</a:t>
            </a:r>
            <a:r>
              <a:rPr lang="cs-CZ" sz="2900" dirty="0"/>
              <a:t>. </a:t>
            </a:r>
            <a:r>
              <a:rPr lang="cs-CZ" sz="2900" dirty="0" err="1"/>
              <a:t>Lk</a:t>
            </a:r>
            <a:r>
              <a:rPr lang="cs-CZ" sz="2900" dirty="0"/>
              <a:t> 6,36). </a:t>
            </a:r>
          </a:p>
          <a:p>
            <a:pPr>
              <a:lnSpc>
                <a:spcPct val="80000"/>
              </a:lnSpc>
            </a:pPr>
            <a:r>
              <a:rPr lang="cs-CZ" sz="2900" dirty="0" smtClean="0"/>
              <a:t>Druhým předpokladem je přesvědčení starozákonního </a:t>
            </a:r>
            <a:r>
              <a:rPr lang="cs-CZ" sz="2900" dirty="0" err="1" smtClean="0"/>
              <a:t>Izreale</a:t>
            </a:r>
            <a:r>
              <a:rPr lang="cs-CZ" sz="2900" dirty="0" smtClean="0"/>
              <a:t>, že </a:t>
            </a:r>
            <a:r>
              <a:rPr lang="cs-CZ" sz="2900" dirty="0"/>
              <a:t>n</a:t>
            </a:r>
            <a:r>
              <a:rPr lang="cs-CZ" sz="2900" dirty="0" smtClean="0"/>
              <a:t>ouze</a:t>
            </a:r>
            <a:r>
              <a:rPr lang="cs-CZ" sz="2900" dirty="0" smtClean="0"/>
              <a:t>, utrpení, nemoc, smrt </a:t>
            </a:r>
            <a:r>
              <a:rPr lang="cs-CZ" sz="2900" dirty="0"/>
              <a:t>a nespravedlnost </a:t>
            </a:r>
            <a:r>
              <a:rPr lang="cs-CZ" sz="2900" dirty="0" smtClean="0"/>
              <a:t>nejsou </a:t>
            </a:r>
            <a:r>
              <a:rPr lang="cs-CZ" sz="2900" dirty="0"/>
              <a:t>v souladu s Boží představou o </a:t>
            </a:r>
            <a:r>
              <a:rPr lang="cs-CZ" sz="2900" dirty="0" smtClean="0"/>
              <a:t>člověku (jsou výsledkem zejména nepořádku, který do světa vnesl člověk)</a:t>
            </a:r>
            <a:endParaRPr lang="cs-CZ" sz="2900" dirty="0" smtClean="0"/>
          </a:p>
          <a:p>
            <a:r>
              <a:rPr lang="cs-CZ" sz="2900" b="1" dirty="0" smtClean="0"/>
              <a:t>Péče </a:t>
            </a:r>
            <a:r>
              <a:rPr lang="cs-CZ" sz="2900" b="1" dirty="0" smtClean="0"/>
              <a:t>o sebe </a:t>
            </a:r>
            <a:r>
              <a:rPr lang="cs-CZ" sz="2900" dirty="0" smtClean="0"/>
              <a:t>(láska k sobě samému) je už ve SZ chápána jako předpoklad zdravé péče o potřeby druhých a jako </a:t>
            </a:r>
            <a:r>
              <a:rPr lang="cs-CZ" sz="2900" dirty="0"/>
              <a:t>míra pravé lásky k </a:t>
            </a:r>
            <a:r>
              <a:rPr lang="cs-CZ" sz="2900" dirty="0" smtClean="0"/>
              <a:t>bližnímu (</a:t>
            </a:r>
            <a:r>
              <a:rPr lang="cs-CZ" sz="2900" dirty="0" err="1" smtClean="0"/>
              <a:t>srv</a:t>
            </a:r>
            <a:r>
              <a:rPr lang="cs-CZ" sz="2900" dirty="0" smtClean="0"/>
              <a:t>. Dnešní důraz na terapeutický odstup, psychohygienu atd. v SPR)</a:t>
            </a:r>
            <a:endParaRPr lang="cs-CZ" sz="2900" dirty="0"/>
          </a:p>
          <a:p>
            <a:r>
              <a:rPr lang="cs-CZ" sz="2900" dirty="0" smtClean="0"/>
              <a:t>Podobně jako sumerské civilizace, i SZ </a:t>
            </a:r>
            <a:r>
              <a:rPr lang="cs-CZ" sz="2900" dirty="0" smtClean="0"/>
              <a:t>ukazuje z</a:t>
            </a:r>
            <a:r>
              <a:rPr lang="cs-CZ" sz="2900" dirty="0" smtClean="0"/>
              <a:t>áliba </a:t>
            </a:r>
            <a:r>
              <a:rPr lang="cs-CZ" sz="2900" dirty="0" smtClean="0"/>
              <a:t>v </a:t>
            </a:r>
            <a:r>
              <a:rPr lang="cs-CZ" sz="2900" b="1" dirty="0" smtClean="0"/>
              <a:t>právních opatřeních </a:t>
            </a:r>
            <a:r>
              <a:rPr lang="cs-CZ" sz="2900" dirty="0"/>
              <a:t>na mírnění </a:t>
            </a:r>
            <a:r>
              <a:rPr lang="cs-CZ" sz="2900" dirty="0" smtClean="0"/>
              <a:t>chudoby</a:t>
            </a:r>
            <a:r>
              <a:rPr lang="cs-CZ" sz="2900" dirty="0"/>
              <a:t> </a:t>
            </a:r>
            <a:r>
              <a:rPr lang="cs-CZ" sz="2900" dirty="0" smtClean="0"/>
              <a:t>(</a:t>
            </a:r>
            <a:r>
              <a:rPr lang="cs-CZ" sz="2900" dirty="0" err="1" smtClean="0"/>
              <a:t>srv</a:t>
            </a:r>
            <a:r>
              <a:rPr lang="cs-CZ" sz="2900" dirty="0" smtClean="0"/>
              <a:t>. Dnešní důraz na sociální legislativu v SPR)</a:t>
            </a:r>
            <a:endParaRPr lang="cs-CZ" sz="2900" dirty="0"/>
          </a:p>
          <a:p>
            <a:pPr lvl="1" eaLnBrk="1" hangingPunct="1">
              <a:lnSpc>
                <a:spcPct val="80000"/>
              </a:lnSpc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5701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4871</Words>
  <Application>Microsoft Office PowerPoint</Application>
  <PresentationFormat>Předvádění na obrazovce (4:3)</PresentationFormat>
  <Paragraphs>259</Paragraphs>
  <Slides>35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Motiv systému Office</vt:lpstr>
      <vt:lpstr>Prezentace aplikace PowerPoint</vt:lpstr>
      <vt:lpstr>Starý Egypt – vlivní a solidarita s chudými</vt:lpstr>
      <vt:lpstr>Sumer – zrod ideje ochrany chudých pomocí práva</vt:lpstr>
      <vt:lpstr>Předběžné úvahy: Jak se staví Bible k sekulární (pozemské) skutečnosti?</vt:lpstr>
      <vt:lpstr>Náboženská revoluce ve světových náboženstvích:  Svatost-bezbožnost definována v Izraeli poprvé pomocí sociálních a sekulárních indikátorů (a ne pouze tradičně: kulticky)</vt:lpstr>
      <vt:lpstr>Pokr.</vt:lpstr>
      <vt:lpstr>Pokr.</vt:lpstr>
      <vt:lpstr>Leviticus 19: Prosociální indikátory „svatosti“</vt:lpstr>
      <vt:lpstr>Předběžné úvahy: Starozákonní předpoklady sociální práce</vt:lpstr>
      <vt:lpstr>Chudí ve Starém zákoně jako most do reality sociální práce dnes</vt:lpstr>
      <vt:lpstr>Společenské subjekty, které se hlásí k solidaritě s chudými a díky kterým se sociální práci daří, se nápadně podobají společenským subjektům, které byly za solidaritu s chudými odpovědné už ve starozákonním Izraeli:  ve Starém zákoně  dnes</vt:lpstr>
      <vt:lpstr>Předpoklady étosu dnešní sociální práce: sociální hodnoty ve SZ </vt:lpstr>
      <vt:lpstr>Spravedlnost - První pilíř sociálního zákonodárství SZ</vt:lpstr>
      <vt:lpstr>Sociální legislativa SZ </vt:lpstr>
      <vt:lpstr>Vývoj sociální legislativa ve SZ – 3 historické vrstvy</vt:lpstr>
      <vt:lpstr>Ochrana ohrožených skupin a jedinců</vt:lpstr>
      <vt:lpstr>První sociální daň (Dt 14,22-29)</vt:lpstr>
      <vt:lpstr>Sociálně-ekonomické zákony</vt:lpstr>
      <vt:lpstr>Zákon milostivého léta (Leviticus 25)</vt:lpstr>
      <vt:lpstr>Láska k bližnímu - Druhý pilíř sociálního zákonodárství SZ</vt:lpstr>
      <vt:lpstr>Přikázání lásky Lv 19 - struktura</vt:lpstr>
      <vt:lpstr>Přikázání lásky - struktura</vt:lpstr>
      <vt:lpstr>Přikázání lásky - struktura</vt:lpstr>
      <vt:lpstr>Přikázání lásky - struktura</vt:lpstr>
      <vt:lpstr>Přikázání lásky - struktura</vt:lpstr>
      <vt:lpstr>Láska k nepříteli ve SZ?</vt:lpstr>
      <vt:lpstr>Psychosociální parametry sociální legislativy ve SZ</vt:lpstr>
      <vt:lpstr>Specifické aspekty starozákonního sociálního étosu </vt:lpstr>
      <vt:lpstr>Motivační zdroje sociálního étosu ve SZ</vt:lpstr>
      <vt:lpstr>Motivační zdroje sociálního étosu ve SZ</vt:lpstr>
      <vt:lpstr>Motivační zdroje sociálního étosu ve SZ</vt:lpstr>
      <vt:lpstr>Jednání Hospodina prototypem mezilidského sociálního řádu</vt:lpstr>
      <vt:lpstr>Teologická motivace sociálního étosu ve SZ: Sociální obžaloba (pohanského) polyteismu v Žalmu 82</vt:lpstr>
      <vt:lpstr>Výklad</vt:lpstr>
      <vt:lpstr>Souhrn</vt:lpstr>
    </vt:vector>
  </TitlesOfParts>
  <Company>Univerzita Palackého v Olomouci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Starozákonní předpoklady sociální práce</dc:title>
  <dc:creator>Jakub Dolezel</dc:creator>
  <cp:lastModifiedBy>Dolezel Jakub</cp:lastModifiedBy>
  <cp:revision>44</cp:revision>
  <dcterms:created xsi:type="dcterms:W3CDTF">2012-09-13T14:15:59Z</dcterms:created>
  <dcterms:modified xsi:type="dcterms:W3CDTF">2020-03-12T11:51:17Z</dcterms:modified>
</cp:coreProperties>
</file>