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9" r:id="rId4"/>
    <p:sldId id="283" r:id="rId5"/>
    <p:sldId id="281" r:id="rId6"/>
    <p:sldId id="262" r:id="rId7"/>
    <p:sldId id="263" r:id="rId8"/>
    <p:sldId id="264" r:id="rId9"/>
    <p:sldId id="288" r:id="rId10"/>
    <p:sldId id="265" r:id="rId11"/>
    <p:sldId id="266" r:id="rId12"/>
    <p:sldId id="289" r:id="rId13"/>
    <p:sldId id="290" r:id="rId14"/>
    <p:sldId id="268" r:id="rId15"/>
    <p:sldId id="274" r:id="rId16"/>
    <p:sldId id="275" r:id="rId17"/>
    <p:sldId id="276" r:id="rId18"/>
    <p:sldId id="269" r:id="rId19"/>
    <p:sldId id="270" r:id="rId20"/>
    <p:sldId id="286" r:id="rId21"/>
    <p:sldId id="284" r:id="rId22"/>
    <p:sldId id="271" r:id="rId23"/>
    <p:sldId id="272" r:id="rId24"/>
    <p:sldId id="285" r:id="rId25"/>
    <p:sldId id="277" r:id="rId26"/>
    <p:sldId id="278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35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D355-AA44-4302-9393-D659807E2CC2}" type="datetimeFigureOut">
              <a:rPr lang="cs-CZ" smtClean="0"/>
              <a:t>18.03.2020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2D71-5F47-4860-93BD-A2925F28E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8695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D355-AA44-4302-9393-D659807E2CC2}" type="datetimeFigureOut">
              <a:rPr lang="cs-CZ" smtClean="0"/>
              <a:t>18.03.2020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2D71-5F47-4860-93BD-A2925F28E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552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D355-AA44-4302-9393-D659807E2CC2}" type="datetimeFigureOut">
              <a:rPr lang="cs-CZ" smtClean="0"/>
              <a:t>18.03.2020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2D71-5F47-4860-93BD-A2925F28E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124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D355-AA44-4302-9393-D659807E2CC2}" type="datetimeFigureOut">
              <a:rPr lang="cs-CZ" smtClean="0"/>
              <a:t>18.03.2020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2D71-5F47-4860-93BD-A2925F28E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464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D355-AA44-4302-9393-D659807E2CC2}" type="datetimeFigureOut">
              <a:rPr lang="cs-CZ" smtClean="0"/>
              <a:t>18.03.2020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2D71-5F47-4860-93BD-A2925F28E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39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D355-AA44-4302-9393-D659807E2CC2}" type="datetimeFigureOut">
              <a:rPr lang="cs-CZ" smtClean="0"/>
              <a:t>18.03.2020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2D71-5F47-4860-93BD-A2925F28E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242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D355-AA44-4302-9393-D659807E2CC2}" type="datetimeFigureOut">
              <a:rPr lang="cs-CZ" smtClean="0"/>
              <a:t>18.03.2020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2D71-5F47-4860-93BD-A2925F28E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7805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D355-AA44-4302-9393-D659807E2CC2}" type="datetimeFigureOut">
              <a:rPr lang="cs-CZ" smtClean="0"/>
              <a:t>18.03.2020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2D71-5F47-4860-93BD-A2925F28E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0336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D355-AA44-4302-9393-D659807E2CC2}" type="datetimeFigureOut">
              <a:rPr lang="cs-CZ" smtClean="0"/>
              <a:t>18.03.2020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2D71-5F47-4860-93BD-A2925F28E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23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D355-AA44-4302-9393-D659807E2CC2}" type="datetimeFigureOut">
              <a:rPr lang="cs-CZ" smtClean="0"/>
              <a:t>18.03.2020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2D71-5F47-4860-93BD-A2925F28E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734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D355-AA44-4302-9393-D659807E2CC2}" type="datetimeFigureOut">
              <a:rPr lang="cs-CZ" smtClean="0"/>
              <a:t>18.03.2020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2D71-5F47-4860-93BD-A2925F28E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5099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ED355-AA44-4302-9393-D659807E2CC2}" type="datetimeFigureOut">
              <a:rPr lang="cs-CZ" smtClean="0"/>
              <a:t>18.03.2020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42D71-5F47-4860-93BD-A2925F28E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92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umma_theologiae" TargetMode="External"/><Relationship Id="rId2" Type="http://schemas.openxmlformats.org/officeDocument/2006/relationships/hyperlink" Target="http://cs.wikipedia.org/wiki/Tom%C3%A1%C5%A1_Akvinsk%C3%B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.wikipedia.org/wiki/Karl_Rahner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Novozákonní perspektivy sociální práce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>
              <a:spcBef>
                <a:spcPct val="0"/>
              </a:spcBef>
            </a:pPr>
            <a:r>
              <a:rPr lang="cs-CZ" sz="2000" dirty="0" smtClean="0"/>
              <a:t>ThLic. Jakub Doležel, Th.D.</a:t>
            </a:r>
          </a:p>
          <a:p>
            <a:pPr algn="r">
              <a:spcBef>
                <a:spcPct val="0"/>
              </a:spcBef>
            </a:pPr>
            <a:r>
              <a:rPr lang="cs-CZ" sz="2000" dirty="0" smtClean="0"/>
              <a:t>Katedra křesťanské sociální práce </a:t>
            </a:r>
          </a:p>
          <a:p>
            <a:pPr algn="r">
              <a:spcBef>
                <a:spcPct val="0"/>
              </a:spcBef>
            </a:pPr>
            <a:r>
              <a:rPr lang="cs-CZ" sz="2000" dirty="0" smtClean="0"/>
              <a:t>CMTF UP Olomouc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268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Teologický rámec Ježíšovy uzdravující a pomáhající služby: podrobněji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556792"/>
            <a:ext cx="8000057" cy="496855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2. „</a:t>
            </a:r>
            <a:r>
              <a:rPr lang="cs-CZ" sz="2400" b="1" dirty="0" smtClean="0"/>
              <a:t>Nastolení</a:t>
            </a:r>
            <a:r>
              <a:rPr lang="cs-CZ" sz="2400" dirty="0" smtClean="0"/>
              <a:t>“ (realizace) Království probíhá v </a:t>
            </a:r>
            <a:r>
              <a:rPr lang="cs-CZ" sz="2400" b="1" dirty="0" smtClean="0"/>
              <a:t>n</a:t>
            </a:r>
            <a:r>
              <a:rPr lang="cs-CZ" altLang="cs-CZ" sz="2400" b="1" dirty="0" smtClean="0"/>
              <a:t>apětí/polaritě </a:t>
            </a:r>
            <a:r>
              <a:rPr lang="cs-CZ" altLang="cs-CZ" sz="2400" dirty="0"/>
              <a:t>mezi </a:t>
            </a:r>
            <a:r>
              <a:rPr lang="cs-CZ" altLang="cs-CZ" sz="2400" b="1" i="1" dirty="0"/>
              <a:t>již uskutečňovaným</a:t>
            </a:r>
            <a:r>
              <a:rPr lang="cs-CZ" altLang="cs-CZ" sz="2400" dirty="0"/>
              <a:t> příchodem a </a:t>
            </a:r>
            <a:r>
              <a:rPr lang="cs-CZ" altLang="cs-CZ" sz="2400" b="1" i="1" dirty="0"/>
              <a:t>ještě nenaplněným</a:t>
            </a:r>
            <a:r>
              <a:rPr lang="cs-CZ" altLang="cs-CZ" sz="2400" i="1" dirty="0"/>
              <a:t> </a:t>
            </a:r>
            <a:r>
              <a:rPr lang="cs-CZ" altLang="cs-CZ" sz="2400" b="1" i="1" dirty="0" smtClean="0"/>
              <a:t>cílem</a:t>
            </a:r>
            <a:endParaRPr lang="cs-CZ" sz="2400" b="1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Boží království (vládnutí), </a:t>
            </a:r>
            <a:r>
              <a:rPr lang="cs-CZ" sz="2400" dirty="0"/>
              <a:t>které Ježíš ohlašuje, 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není čistě budoucí veličinou, ale začíná již v tomto </a:t>
            </a:r>
            <a:r>
              <a:rPr lang="cs-CZ" sz="2000" dirty="0" smtClean="0"/>
              <a:t>světě (nemožno ho očekávat pasivně nebo fatalisticky) </a:t>
            </a:r>
            <a:endParaRPr lang="cs-CZ" sz="2000" dirty="0"/>
          </a:p>
          <a:p>
            <a:pPr lvl="1">
              <a:lnSpc>
                <a:spcPct val="80000"/>
              </a:lnSpc>
            </a:pPr>
            <a:r>
              <a:rPr lang="cs-CZ" sz="2000" dirty="0"/>
              <a:t>dá se zde již předjímat, </a:t>
            </a:r>
            <a:r>
              <a:rPr lang="cs-CZ" sz="2000" dirty="0" smtClean="0"/>
              <a:t>ale nikoliv naplnit (na rozdíl od fanatické ideologie společenských projektů komunismu a nacismu)</a:t>
            </a:r>
            <a:endParaRPr lang="cs-CZ" sz="2000" dirty="0"/>
          </a:p>
          <a:p>
            <a:pPr>
              <a:lnSpc>
                <a:spcPct val="80000"/>
              </a:lnSpc>
            </a:pPr>
            <a:r>
              <a:rPr lang="cs-CZ" sz="2400" dirty="0"/>
              <a:t>Boží vláda/království, které Ježíš ohlašuje, má </a:t>
            </a:r>
            <a:r>
              <a:rPr lang="cs-CZ" sz="2400" i="1" dirty="0"/>
              <a:t>výrazný praktický charakter</a:t>
            </a:r>
            <a:r>
              <a:rPr lang="cs-CZ" sz="2400" dirty="0"/>
              <a:t>, vyzývá k jednání.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Ježíš nejenom </a:t>
            </a:r>
            <a:r>
              <a:rPr lang="cs-CZ" sz="2400" i="1" dirty="0"/>
              <a:t>mluví o záchraně</a:t>
            </a:r>
            <a:r>
              <a:rPr lang="cs-CZ" sz="2400" dirty="0"/>
              <a:t>, jakou Boží království přináší, on </a:t>
            </a:r>
            <a:r>
              <a:rPr lang="cs-CZ" sz="2400" i="1" dirty="0"/>
              <a:t>dává tuto záchranu zakusit</a:t>
            </a:r>
            <a:r>
              <a:rPr lang="cs-CZ" sz="2400" dirty="0"/>
              <a:t> ve svých skutcích jako hmatatelnou realitu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664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Teologický rámec Ježíšovy uzdravující a pomáhající služby: podrobněji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556792"/>
            <a:ext cx="7856041" cy="504056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400" dirty="0" smtClean="0"/>
              <a:t>3. </a:t>
            </a:r>
            <a:r>
              <a:rPr lang="cs-CZ" altLang="cs-CZ" sz="2400" b="1" dirty="0" smtClean="0"/>
              <a:t>Důsledek perspektivy Božího království pro </a:t>
            </a:r>
            <a:r>
              <a:rPr lang="cs-CZ" altLang="cs-CZ" sz="2400" b="1" dirty="0"/>
              <a:t>pomáhající </a:t>
            </a:r>
            <a:r>
              <a:rPr lang="cs-CZ" altLang="cs-CZ" sz="2400" b="1" dirty="0" smtClean="0"/>
              <a:t>praxi</a:t>
            </a:r>
            <a:r>
              <a:rPr lang="cs-CZ" altLang="cs-CZ" sz="2400" dirty="0" smtClean="0"/>
              <a:t> sociální práce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Pokud by Království bylo </a:t>
            </a:r>
            <a:r>
              <a:rPr lang="cs-CZ" altLang="cs-CZ" sz="2400" b="1" dirty="0"/>
              <a:t>jednoduše přítomné</a:t>
            </a:r>
            <a:r>
              <a:rPr lang="cs-CZ" altLang="cs-CZ" sz="2400" dirty="0"/>
              <a:t>, plně realizované </a:t>
            </a:r>
            <a:r>
              <a:rPr lang="cs-CZ" altLang="cs-CZ" sz="2400" dirty="0" smtClean="0"/>
              <a:t>už v</a:t>
            </a:r>
            <a:r>
              <a:rPr lang="cs-CZ" altLang="cs-CZ" sz="2400" dirty="0"/>
              <a:t> současnosti, neplynul by z něj žádný nárok na praktické konání </a:t>
            </a:r>
            <a:r>
              <a:rPr lang="cs-CZ" altLang="cs-CZ" sz="2400" dirty="0" smtClean="0"/>
              <a:t>člověka tady a te</a:t>
            </a:r>
            <a:r>
              <a:rPr lang="cs-CZ" altLang="cs-CZ" sz="2400" dirty="0"/>
              <a:t>ď</a:t>
            </a:r>
            <a:r>
              <a:rPr lang="cs-CZ" altLang="cs-CZ" sz="2400" dirty="0" smtClean="0"/>
              <a:t>. </a:t>
            </a:r>
            <a:r>
              <a:rPr lang="cs-CZ" altLang="cs-CZ" sz="2400" dirty="0"/>
              <a:t>Přítomnost by byla totožná s Královstvím. </a:t>
            </a:r>
            <a:r>
              <a:rPr lang="cs-CZ" altLang="cs-CZ" sz="2400" dirty="0" smtClean="0"/>
              <a:t>Vytratil by se kritický </a:t>
            </a:r>
            <a:r>
              <a:rPr lang="cs-CZ" altLang="cs-CZ" sz="2400" dirty="0"/>
              <a:t>potenciál </a:t>
            </a:r>
            <a:r>
              <a:rPr lang="cs-CZ" altLang="cs-CZ" sz="2400" dirty="0" smtClean="0"/>
              <a:t>Království vůči skandálním </a:t>
            </a:r>
            <a:r>
              <a:rPr lang="cs-CZ" altLang="cs-CZ" sz="2400" dirty="0"/>
              <a:t>životním podmínkám </a:t>
            </a:r>
            <a:r>
              <a:rPr lang="cs-CZ" altLang="cs-CZ" sz="2400" dirty="0" smtClean="0"/>
              <a:t>mnoha lidí naší doby. Zmizel by důvod pro sociální práci.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Pokud by Království bylo jen a </a:t>
            </a:r>
            <a:r>
              <a:rPr lang="cs-CZ" altLang="cs-CZ" sz="2400" b="1" dirty="0"/>
              <a:t>jen budoucí </a:t>
            </a:r>
            <a:r>
              <a:rPr lang="cs-CZ" altLang="cs-CZ" sz="2400" dirty="0"/>
              <a:t>veličinou, bylo by jeho místo jen v budoucnosti a ne právě v naší přítomnosti, tady a teď. </a:t>
            </a:r>
            <a:r>
              <a:rPr lang="cs-CZ" altLang="cs-CZ" sz="2400" dirty="0" smtClean="0"/>
              <a:t>Praktická </a:t>
            </a:r>
            <a:r>
              <a:rPr lang="cs-CZ" altLang="cs-CZ" sz="2400" dirty="0"/>
              <a:t>relevance by opět zmizela. </a:t>
            </a:r>
            <a:r>
              <a:rPr lang="cs-CZ" altLang="cs-CZ" sz="2400" dirty="0" smtClean="0"/>
              <a:t>Odpovídající strategií by bylo „zavřít oči“ a trpělivě čekat na definitivní budoucnost. Opět by důvod pro sociální práci zmizel.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 dirty="0" smtClean="0"/>
              <a:t>4. Ježíšova </a:t>
            </a:r>
            <a:r>
              <a:rPr lang="cs-CZ" altLang="cs-CZ" sz="2400" b="1" dirty="0"/>
              <a:t>logika Božího království tedy zní</a:t>
            </a:r>
            <a:r>
              <a:rPr lang="cs-CZ" altLang="cs-CZ" sz="2400" dirty="0"/>
              <a:t>: jelikož Boží nabídka spásy pro člověka je nezvratná a vytváří budoucnost člověka, má smysl proměňovat </a:t>
            </a:r>
            <a:r>
              <a:rPr lang="cs-CZ" altLang="cs-CZ" sz="2400" dirty="0" smtClean="0"/>
              <a:t>v souladu s ní už</a:t>
            </a:r>
            <a:r>
              <a:rPr lang="cs-CZ" altLang="cs-CZ" sz="2400" dirty="0"/>
              <a:t> přítomnost – </a:t>
            </a:r>
            <a:r>
              <a:rPr lang="cs-CZ" altLang="cs-CZ" sz="2400" b="1" dirty="0" smtClean="0"/>
              <a:t>zpřítomňovat budoucnost. </a:t>
            </a:r>
            <a:r>
              <a:rPr lang="cs-CZ" altLang="cs-CZ" sz="2400" dirty="0" smtClean="0"/>
              <a:t>Sociální práce je jedním z možných a účinných nástrojů této logiky.</a:t>
            </a:r>
            <a:endParaRPr lang="cs-CZ" alt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974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Milosrdný Samaritán (L 10, 25-37</a:t>
            </a:r>
            <a:r>
              <a:rPr lang="cs-CZ" altLang="cs-CZ" dirty="0" smtClean="0"/>
              <a:t>)</a:t>
            </a:r>
            <a:br>
              <a:rPr lang="cs-CZ" altLang="cs-CZ" dirty="0" smtClean="0"/>
            </a:br>
            <a:r>
              <a:rPr lang="cs-CZ" altLang="cs-CZ" dirty="0" smtClean="0"/>
              <a:t>Text a výklad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484784"/>
            <a:ext cx="7928049" cy="511256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800" dirty="0"/>
              <a:t>Tu vystoupil jeden zákoník a zkoušel ho: "Mistře, co mám dělat, abych měl podíl na věčném životě? „Ježíš mu odpověděl: "Co je psáno v Zákoně? Jak to tam čteš?„ On mu řekl: "'Miluj Hospodina, Boha svého, z celého svého srdce, celou svou duší, celou svou silou a celou svou </a:t>
            </a:r>
            <a:r>
              <a:rPr lang="cs-CZ" altLang="cs-CZ" sz="1800" dirty="0" smtClean="0"/>
              <a:t>myslí‚ a </a:t>
            </a:r>
            <a:r>
              <a:rPr lang="cs-CZ" altLang="cs-CZ" sz="1800" dirty="0"/>
              <a:t>'miluj svého bližního jako sám sebe'.„ Ježíš mu řekl: "Správně jsi odpověděl. To čiň a budeš živ." Zákoník se však chtěl ospravedlnit, a proto Ježíšovi řekl: "A kdo je můj bližní?„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dirty="0"/>
              <a:t>Ježíš mu odpověděl: "Jeden člověk šel z Jeruzaléma do Jericha a padl do rukou lupičů; ti jej obrali, zbili a nechali tam ležet polomrtvého. Náhodou šel tou cestou jeden kněz, ale když ho uviděl, vyhnul se mu. Stejně se mu vyhnul i levita, když přišel k tomu místu a uviděl ho.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dirty="0"/>
              <a:t>Ale když jeden </a:t>
            </a:r>
            <a:r>
              <a:rPr lang="cs-CZ" altLang="cs-CZ" sz="1800" dirty="0" err="1"/>
              <a:t>Samařan</a:t>
            </a:r>
            <a:r>
              <a:rPr lang="cs-CZ" altLang="cs-CZ" sz="1800" dirty="0"/>
              <a:t> na své cestě přišel k tomu místu a uviděl ho, byl pohnut soucitem; přistoupil k němu, ošetřil jeho rány olejem a vínem a obvázal mu je, posadil jej na svého mezka, zavezl do hostince a tam se o něj staral. Druhého dne dal hostinskému dva denáry a řekl: 'Postarej se o něj, a bude-li tě to stát víc, já ti to zaplatím, až se budu vracet.‚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dirty="0"/>
              <a:t>Kdo z těch tří, myslíš, byl bližním tomu, který upadl mezi lupiče?" Zákoník odpověděl: "Ten, který mu prokázal milosrdenství." Ježíš mu řekl: "Jdi a jednej také tak</a:t>
            </a:r>
            <a:r>
              <a:rPr lang="cs-CZ" altLang="cs-CZ" sz="1800" dirty="0" smtClean="0"/>
              <a:t>."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95269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400"/>
              <a:t>Podobenství o milosrdném Samařanovi představuje Ježíšův výklad přikázání lásky. </a:t>
            </a:r>
            <a:br>
              <a:rPr lang="cs-CZ" sz="2400"/>
            </a:br>
            <a:endParaRPr lang="cs-CZ" sz="240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cs-CZ" sz="2000" dirty="0" smtClean="0"/>
              <a:t>Text má 2 části: </a:t>
            </a:r>
          </a:p>
          <a:p>
            <a:pPr lvl="1">
              <a:lnSpc>
                <a:spcPct val="80000"/>
              </a:lnSpc>
            </a:pPr>
            <a:r>
              <a:rPr lang="cs-CZ" sz="1600" dirty="0" smtClean="0"/>
              <a:t>teologickou </a:t>
            </a:r>
            <a:r>
              <a:rPr lang="cs-CZ" sz="1600" dirty="0"/>
              <a:t>(</a:t>
            </a:r>
            <a:r>
              <a:rPr lang="cs-CZ" sz="1600" dirty="0" smtClean="0"/>
              <a:t>doktrinální ) </a:t>
            </a:r>
          </a:p>
          <a:p>
            <a:pPr lvl="1">
              <a:lnSpc>
                <a:spcPct val="80000"/>
              </a:lnSpc>
            </a:pPr>
            <a:r>
              <a:rPr lang="cs-CZ" sz="1600" dirty="0" smtClean="0"/>
              <a:t>Sociální </a:t>
            </a:r>
            <a:r>
              <a:rPr lang="cs-CZ" sz="1600" dirty="0"/>
              <a:t>(</a:t>
            </a:r>
            <a:r>
              <a:rPr lang="cs-CZ" sz="1600" dirty="0" smtClean="0"/>
              <a:t>narativní)</a:t>
            </a:r>
          </a:p>
          <a:p>
            <a:pPr>
              <a:lnSpc>
                <a:spcPct val="80000"/>
              </a:lnSpc>
            </a:pPr>
            <a:r>
              <a:rPr lang="cs-CZ" sz="2000" dirty="0" smtClean="0"/>
              <a:t>Obě části zarámované pragmaticky:</a:t>
            </a:r>
          </a:p>
          <a:p>
            <a:pPr lvl="1">
              <a:lnSpc>
                <a:spcPct val="80000"/>
              </a:lnSpc>
            </a:pPr>
            <a:r>
              <a:rPr lang="cs-CZ" sz="1600" dirty="0" smtClean="0"/>
              <a:t>Na začátku otázka: Co mám </a:t>
            </a:r>
            <a:r>
              <a:rPr lang="cs-CZ" sz="1600" u="sng" dirty="0" smtClean="0"/>
              <a:t>konat</a:t>
            </a:r>
            <a:r>
              <a:rPr lang="cs-CZ" sz="1600" dirty="0" smtClean="0"/>
              <a:t>?</a:t>
            </a:r>
          </a:p>
          <a:p>
            <a:pPr lvl="1">
              <a:lnSpc>
                <a:spcPct val="80000"/>
              </a:lnSpc>
            </a:pPr>
            <a:r>
              <a:rPr lang="cs-CZ" sz="1600" dirty="0" smtClean="0"/>
              <a:t>Na konci vybídnutí: Jdi a </a:t>
            </a:r>
            <a:r>
              <a:rPr lang="cs-CZ" sz="1600" u="sng" dirty="0" smtClean="0"/>
              <a:t>jednej</a:t>
            </a:r>
            <a:r>
              <a:rPr lang="cs-CZ" sz="1600" dirty="0" smtClean="0"/>
              <a:t> také tak</a:t>
            </a:r>
          </a:p>
          <a:p>
            <a:pPr>
              <a:lnSpc>
                <a:spcPct val="80000"/>
              </a:lnSpc>
            </a:pPr>
            <a:r>
              <a:rPr lang="cs-CZ" sz="2000" dirty="0" smtClean="0"/>
              <a:t>Tři prvky výkladu textu relevantní pro sociální práci: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2000" b="1" dirty="0" smtClean="0"/>
              <a:t>1</a:t>
            </a:r>
            <a:r>
              <a:rPr lang="cs-CZ" sz="2000" b="1" dirty="0"/>
              <a:t>.</a:t>
            </a:r>
            <a:r>
              <a:rPr lang="cs-CZ" sz="2000" dirty="0"/>
              <a:t> </a:t>
            </a:r>
            <a:r>
              <a:rPr lang="cs-CZ" sz="2000" dirty="0" smtClean="0"/>
              <a:t>sociálně-kritické poselství: Ježíš postaví do popředí nikoliv společensky etablované představitele </a:t>
            </a:r>
            <a:r>
              <a:rPr lang="cs-CZ" sz="2000" dirty="0"/>
              <a:t>vlastního </a:t>
            </a:r>
            <a:r>
              <a:rPr lang="cs-CZ" sz="2000" dirty="0" smtClean="0"/>
              <a:t>národa (kněz, levita), </a:t>
            </a:r>
            <a:r>
              <a:rPr lang="cs-CZ" sz="2000" dirty="0"/>
              <a:t>nýbrž nábožensky </a:t>
            </a:r>
            <a:r>
              <a:rPr lang="cs-CZ" sz="2000" dirty="0" smtClean="0"/>
              <a:t>podezřelého cizince, </a:t>
            </a:r>
            <a:r>
              <a:rPr lang="cs-CZ" sz="2000" dirty="0"/>
              <a:t>tedy </a:t>
            </a:r>
            <a:r>
              <a:rPr lang="cs-CZ" sz="2000" b="1" dirty="0"/>
              <a:t>„</a:t>
            </a:r>
            <a:r>
              <a:rPr lang="cs-CZ" sz="2000" b="1" dirty="0" smtClean="0"/>
              <a:t>outsidera“, </a:t>
            </a:r>
            <a:r>
              <a:rPr lang="cs-CZ" sz="2000" b="1" dirty="0"/>
              <a:t>jenž pomůže jinému „outsiderovi“</a:t>
            </a:r>
            <a:r>
              <a:rPr lang="cs-CZ" sz="2000" dirty="0"/>
              <a:t>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2000" b="1" dirty="0"/>
              <a:t>2.</a:t>
            </a:r>
            <a:r>
              <a:rPr lang="cs-CZ" sz="2000" dirty="0"/>
              <a:t> </a:t>
            </a:r>
            <a:r>
              <a:rPr lang="cs-CZ" sz="2000" dirty="0" smtClean="0"/>
              <a:t>Ježíšovo </a:t>
            </a:r>
            <a:r>
              <a:rPr lang="cs-CZ" sz="2000" dirty="0"/>
              <a:t>převrácení úvodní </a:t>
            </a:r>
            <a:r>
              <a:rPr lang="cs-CZ" sz="2000" dirty="0" smtClean="0"/>
              <a:t>otázky: „</a:t>
            </a:r>
            <a:r>
              <a:rPr lang="cs-CZ" sz="2000" i="1" dirty="0"/>
              <a:t>A kdo je můj bližní?</a:t>
            </a:r>
            <a:r>
              <a:rPr lang="cs-CZ" sz="2000" dirty="0"/>
              <a:t>“ (</a:t>
            </a:r>
            <a:r>
              <a:rPr lang="cs-CZ" sz="2000" dirty="0" err="1"/>
              <a:t>Lk</a:t>
            </a:r>
            <a:r>
              <a:rPr lang="cs-CZ" sz="2000" dirty="0"/>
              <a:t> 10,29) na otázku „</a:t>
            </a:r>
            <a:r>
              <a:rPr lang="cs-CZ" sz="2000" i="1" dirty="0"/>
              <a:t>Kdo z těch tří, myslíš, byl bližním tomu, který upadl mezi lupiče?</a:t>
            </a:r>
            <a:r>
              <a:rPr lang="cs-CZ" sz="2000" dirty="0"/>
              <a:t>“ (10,36</a:t>
            </a:r>
            <a:r>
              <a:rPr lang="cs-CZ" sz="2000" dirty="0" smtClean="0"/>
              <a:t>): </a:t>
            </a:r>
            <a:r>
              <a:rPr lang="cs-CZ" sz="2000" b="1" dirty="0" smtClean="0"/>
              <a:t>Bližní</a:t>
            </a:r>
            <a:r>
              <a:rPr lang="cs-CZ" sz="2000" dirty="0" smtClean="0"/>
              <a:t> </a:t>
            </a:r>
            <a:r>
              <a:rPr lang="cs-CZ" sz="2000" dirty="0"/>
              <a:t>zde už není adresátem lásky, ale </a:t>
            </a:r>
            <a:r>
              <a:rPr lang="cs-CZ" sz="2000" b="1" dirty="0"/>
              <a:t>aktérem lásky</a:t>
            </a:r>
            <a:r>
              <a:rPr lang="cs-CZ" sz="2000" dirty="0"/>
              <a:t>. </a:t>
            </a:r>
          </a:p>
          <a:p>
            <a:pPr lvl="1">
              <a:lnSpc>
                <a:spcPct val="80000"/>
              </a:lnSpc>
            </a:pPr>
            <a:r>
              <a:rPr lang="cs-CZ" sz="1800" dirty="0"/>
              <a:t>Bližní není nějaký předem daný a ohraničený okruh lidí, ale všichni, jimž se mohu „přiblížit“, tím že jim pomohu. </a:t>
            </a:r>
          </a:p>
          <a:p>
            <a:pPr lvl="1">
              <a:lnSpc>
                <a:spcPct val="80000"/>
              </a:lnSpc>
            </a:pPr>
            <a:r>
              <a:rPr lang="cs-CZ" sz="1800" dirty="0"/>
              <a:t>Pomoc a láska činí lidi navzájem bližními. </a:t>
            </a:r>
            <a:endParaRPr lang="cs-CZ" sz="18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cs-CZ" sz="2200" dirty="0" smtClean="0"/>
              <a:t>3. nábožensky-kritické poselství: biblické přikázání lásky k bližnímu je schopen pochopit a následovat i ten, kdo (ještě) neví o jeho zdroji v Bohu 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47590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313612" cy="1143000"/>
          </a:xfrm>
        </p:spPr>
        <p:txBody>
          <a:bodyPr>
            <a:normAutofit fontScale="90000"/>
          </a:bodyPr>
          <a:lstStyle/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 smtClean="0"/>
              <a:t>Poslední </a:t>
            </a:r>
            <a:r>
              <a:rPr lang="cs-CZ" altLang="cs-CZ" dirty="0"/>
              <a:t>soud (</a:t>
            </a:r>
            <a:r>
              <a:rPr lang="cs-CZ" altLang="cs-CZ" dirty="0" err="1"/>
              <a:t>Mt</a:t>
            </a:r>
            <a:r>
              <a:rPr lang="cs-CZ" altLang="cs-CZ" dirty="0"/>
              <a:t> 25, 31-46)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5048" y="764704"/>
            <a:ext cx="8568952" cy="5256584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endParaRPr lang="cs-CZ" altLang="cs-CZ" sz="1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cs-CZ" altLang="cs-CZ" sz="1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cs-CZ" altLang="cs-CZ" sz="1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1800" dirty="0" smtClean="0"/>
              <a:t>Až </a:t>
            </a:r>
            <a:r>
              <a:rPr lang="cs-CZ" altLang="cs-CZ" sz="1800" dirty="0"/>
              <a:t>přijde Syn člověka ve své slávě a všichni andělé s ním, posadí se na trůnu své slávy; a budou před něho </a:t>
            </a:r>
            <a:r>
              <a:rPr lang="cs-CZ" altLang="cs-CZ" sz="1800" dirty="0" smtClean="0"/>
              <a:t>shromážděny </a:t>
            </a:r>
            <a:r>
              <a:rPr lang="cs-CZ" altLang="cs-CZ" sz="1800" dirty="0"/>
              <a:t>všechny národy. I oddělí jedny od druhých, jako pastýř odděluje ovce od kozlů, ovce postaví po pravici a kozly po levici.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1800" dirty="0"/>
              <a:t>Tehdy řekne král těm, po pravici: 'Pojďte, požehnaní mého Otce, ujměte se království, které je vám připraveno od založení světa. Neboť jsem hladověl, a dali jste mi jíst, žíznil jsem, a dali jste mi pít, byl jsem na cestách, a ujali jste se mne, byl jsem nahý, a oblékli jste mě, byl jsem nemocen, a navštívili jste mě, byl jsem ve vězení, a přišli jste za mnou.' Tu mu ti spravedliví odpovědí: 'Pane, kdy jsme tě viděli hladového, a nasytili jsme tě, nebo žíznivého, a dali jsme ti pít? Kdy jsme tě viděli jako pocestného, a ujali jsme se tě, nebo nahého, a oblékli jsme tě? Kdy jsme tě viděli nemocného nebo ve vězení, a přišli jsme za tebou? Král odpoví a řekne jim: 'Amen, pravím vám, cokoliv jste učinili jednomu z těchto mých nepatrných bratří, mně jste učinili.‚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1800" dirty="0"/>
              <a:t>Potom řekne těm na levici: 'Jděte ode mne, prokletí, do věčného ohně, připraveného ďáblu a jeho andělům! Hladověl jsem, a nedali jste mi jíst, žíznil jsem, a nedali jste mi pít, byl jsem na cestách, a neujali jste se mne, byl jsem nahý a neoblékli jste mě, byl jsem nemocen a ve vězení, a nenavštívili jste mně.' Tehdy odpoví i oni: 'Pane, kdy jsme tě viděli hladového, žíznivého, pocestného, nahého, nemocného nebo ve vězení, a neposloužili jsme ti?' On jim odpoví: 'Amen, pravím vám, cokoli jste neučinili jednomu z těchto nepatrných, ani mně jste neučinili</a:t>
            </a:r>
            <a:r>
              <a:rPr lang="cs-CZ" altLang="cs-CZ" sz="1800" dirty="0" smtClean="0"/>
              <a:t>.‘</a:t>
            </a:r>
            <a:endParaRPr lang="cs-CZ" altLang="cs-CZ" sz="1800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1800" dirty="0"/>
              <a:t>A půjdou do věčných muk, ale spravedliví do věčného života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20356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Sociální práce jako praxe milosrdenství?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Běžný význam: </a:t>
            </a:r>
            <a:r>
              <a:rPr lang="cs-CZ" dirty="0"/>
              <a:t>Mít pochopení pro nouzi druhých, ujímat se bídy druhých</a:t>
            </a:r>
            <a:r>
              <a:rPr lang="cs-CZ" dirty="0" smtClean="0"/>
              <a:t>, být </a:t>
            </a:r>
            <a:r>
              <a:rPr lang="cs-CZ" dirty="0"/>
              <a:t>smířlivý, mírný, ohleduplný a chápající</a:t>
            </a:r>
            <a:r>
              <a:rPr lang="cs-CZ" dirty="0" smtClean="0"/>
              <a:t>.</a:t>
            </a:r>
          </a:p>
          <a:p>
            <a:r>
              <a:rPr lang="cs-CZ" dirty="0" smtClean="0"/>
              <a:t>Lat. </a:t>
            </a:r>
            <a:r>
              <a:rPr lang="cs-CZ" i="1" dirty="0" err="1"/>
              <a:t>m</a:t>
            </a:r>
            <a:r>
              <a:rPr lang="cs-CZ" i="1" dirty="0" err="1" smtClean="0"/>
              <a:t>iseri-cordia</a:t>
            </a:r>
            <a:r>
              <a:rPr lang="cs-CZ" dirty="0" smtClean="0"/>
              <a:t>, něm. </a:t>
            </a:r>
            <a:r>
              <a:rPr lang="cs-CZ" i="1" dirty="0" smtClean="0"/>
              <a:t>b-</a:t>
            </a:r>
            <a:r>
              <a:rPr lang="cs-CZ" i="1" dirty="0" err="1" smtClean="0"/>
              <a:t>arm</a:t>
            </a:r>
            <a:r>
              <a:rPr lang="cs-CZ" i="1" dirty="0" smtClean="0"/>
              <a:t>-</a:t>
            </a:r>
            <a:r>
              <a:rPr lang="cs-CZ" i="1" dirty="0" err="1" smtClean="0"/>
              <a:t>herzig</a:t>
            </a:r>
            <a:r>
              <a:rPr lang="cs-CZ" dirty="0" smtClean="0"/>
              <a:t>: být srdcem u chudých</a:t>
            </a:r>
          </a:p>
          <a:p>
            <a:r>
              <a:rPr lang="cs-CZ" dirty="0" err="1" smtClean="0"/>
              <a:t>Hebr</a:t>
            </a:r>
            <a:r>
              <a:rPr lang="cs-CZ" dirty="0" smtClean="0"/>
              <a:t>. </a:t>
            </a:r>
            <a:r>
              <a:rPr lang="he-IL" dirty="0" err="1" smtClean="0"/>
              <a:t>ךחם</a:t>
            </a:r>
            <a:r>
              <a:rPr lang="cs-CZ" dirty="0" smtClean="0"/>
              <a:t> (</a:t>
            </a:r>
            <a:r>
              <a:rPr lang="cs-CZ" i="1" dirty="0" err="1" smtClean="0"/>
              <a:t>rehem</a:t>
            </a:r>
            <a:r>
              <a:rPr lang="cs-CZ" i="1" dirty="0" smtClean="0"/>
              <a:t>)</a:t>
            </a:r>
            <a:r>
              <a:rPr lang="cs-CZ" dirty="0" smtClean="0"/>
              <a:t>: mateřské lůno, soucit, láska</a:t>
            </a:r>
          </a:p>
          <a:p>
            <a:r>
              <a:rPr lang="cs-CZ" dirty="0" smtClean="0"/>
              <a:t>Ve SZ pro milosrdenství také pojem spravedlnost: biblický koncept milosrdenství nezná konflikt s konceptem spravedlnosti</a:t>
            </a:r>
          </a:p>
          <a:p>
            <a:r>
              <a:rPr lang="cs-CZ" dirty="0" err="1" smtClean="0"/>
              <a:t>Řec</a:t>
            </a:r>
            <a:r>
              <a:rPr lang="cs-CZ" dirty="0" smtClean="0"/>
              <a:t>. </a:t>
            </a:r>
            <a:r>
              <a:rPr lang="el-GR" dirty="0" smtClean="0"/>
              <a:t>Ἔλεος</a:t>
            </a:r>
            <a:r>
              <a:rPr lang="cs-CZ" dirty="0" smtClean="0"/>
              <a:t> (</a:t>
            </a:r>
            <a:r>
              <a:rPr lang="cs-CZ" dirty="0" err="1" smtClean="0"/>
              <a:t>Eleos</a:t>
            </a:r>
            <a:r>
              <a:rPr lang="cs-CZ" dirty="0" smtClean="0"/>
              <a:t>): skutek milosrdenství (</a:t>
            </a:r>
            <a:r>
              <a:rPr lang="cs-CZ" dirty="0" err="1" smtClean="0"/>
              <a:t>eleemosyné</a:t>
            </a:r>
            <a:r>
              <a:rPr lang="cs-CZ" dirty="0" smtClean="0"/>
              <a:t>/almužna)</a:t>
            </a:r>
          </a:p>
          <a:p>
            <a:r>
              <a:rPr lang="cs-CZ" u="sng" dirty="0">
                <a:hlinkClick r:id="rId2" tooltip="Tomáš Akvinský"/>
              </a:rPr>
              <a:t>Tomáš Akvinský</a:t>
            </a:r>
            <a:r>
              <a:rPr lang="cs-CZ" dirty="0"/>
              <a:t> v </a:t>
            </a:r>
            <a:r>
              <a:rPr lang="cs-CZ" u="sng" dirty="0" err="1">
                <a:hlinkClick r:id="rId3" tooltip="Summa theologiae"/>
              </a:rPr>
              <a:t>Summě</a:t>
            </a:r>
            <a:r>
              <a:rPr lang="cs-CZ" u="sng" dirty="0">
                <a:hlinkClick r:id="rId3" tooltip="Summa theologiae"/>
              </a:rPr>
              <a:t> teologické</a:t>
            </a:r>
            <a:r>
              <a:rPr lang="cs-CZ" dirty="0"/>
              <a:t> říká: „Milosrdný je ten, kdo má bědné srdce, kdo je jat smutkem z bídy druhého, jako by to byla jeho vlastní bída. A z toho následuje, že se přičiňuje k zahnání bídy druhého, jako bídy vlastní: a to jest účinek milosrdenství</a:t>
            </a:r>
            <a:r>
              <a:rPr lang="cs-CZ" dirty="0" smtClean="0"/>
              <a:t>.“</a:t>
            </a:r>
          </a:p>
          <a:p>
            <a:r>
              <a:rPr lang="cs-CZ" u="sng" dirty="0">
                <a:hlinkClick r:id="rId4" tooltip="Karl Rahner"/>
              </a:rPr>
              <a:t>Karl </a:t>
            </a:r>
            <a:r>
              <a:rPr lang="cs-CZ" u="sng" dirty="0" err="1">
                <a:hlinkClick r:id="rId4" tooltip="Karl Rahner"/>
              </a:rPr>
              <a:t>Rahner</a:t>
            </a:r>
            <a:r>
              <a:rPr lang="cs-CZ" dirty="0"/>
              <a:t> říká: „Milosrdenství je ochota pomáhat v nouzi</a:t>
            </a:r>
            <a:r>
              <a:rPr lang="cs-CZ" dirty="0" smtClean="0"/>
              <a:t>.“</a:t>
            </a:r>
          </a:p>
          <a:p>
            <a:r>
              <a:rPr lang="cs-CZ" dirty="0" smtClean="0"/>
              <a:t>Historicky tendence zúžit skutky milosrdenství na peněžní almužnu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281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pokračování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Řeč o posledním soudu: Skutky milosrdenství jsou místem setkání s Kristem</a:t>
            </a:r>
          </a:p>
          <a:p>
            <a:r>
              <a:rPr lang="cs-CZ" dirty="0" smtClean="0"/>
              <a:t>Křesťan se s Bohem nesetkává (kromě eucharistie) konkrétněji než v trpících</a:t>
            </a:r>
          </a:p>
          <a:p>
            <a:r>
              <a:rPr lang="cs-CZ" dirty="0" smtClean="0"/>
              <a:t>Sv. Jan Zlatoústý (349-407), 398-404 patriarcha </a:t>
            </a:r>
            <a:r>
              <a:rPr lang="cs-CZ" dirty="0" err="1" smtClean="0"/>
              <a:t>konstatntionopolský</a:t>
            </a:r>
            <a:endParaRPr lang="cs-CZ" dirty="0" smtClean="0"/>
          </a:p>
          <a:p>
            <a:pPr lvl="1"/>
            <a:r>
              <a:rPr lang="cs-CZ" dirty="0" smtClean="0"/>
              <a:t>Organizátor systému sociální pomoci pro 5000 osob, zřizovatel </a:t>
            </a:r>
            <a:r>
              <a:rPr lang="cs-CZ" dirty="0" err="1" smtClean="0"/>
              <a:t>xenodochií</a:t>
            </a:r>
            <a:r>
              <a:rPr lang="cs-CZ" dirty="0" smtClean="0"/>
              <a:t> a </a:t>
            </a:r>
            <a:r>
              <a:rPr lang="cs-CZ" dirty="0" err="1" smtClean="0"/>
              <a:t>nosokomií</a:t>
            </a:r>
            <a:endParaRPr lang="cs-CZ" dirty="0" smtClean="0"/>
          </a:p>
          <a:p>
            <a:pPr lvl="1"/>
            <a:r>
              <a:rPr lang="cs-CZ" dirty="0" smtClean="0"/>
              <a:t>Program: Každý věřící má malé </a:t>
            </a:r>
            <a:r>
              <a:rPr lang="cs-CZ" dirty="0" err="1" smtClean="0"/>
              <a:t>xenodochium</a:t>
            </a:r>
            <a:r>
              <a:rPr lang="cs-CZ" dirty="0" smtClean="0"/>
              <a:t> zřídit ve své domácnosti</a:t>
            </a:r>
          </a:p>
          <a:p>
            <a:pPr lvl="1"/>
            <a:r>
              <a:rPr lang="cs-CZ" dirty="0" smtClean="0"/>
              <a:t>Sponzor: Na program pomoci rozprodá drahokamy z církevní pokladnice</a:t>
            </a:r>
          </a:p>
          <a:p>
            <a:pPr lvl="1"/>
            <a:r>
              <a:rPr lang="cs-CZ" dirty="0" smtClean="0"/>
              <a:t>Motivátor: Upřednostňoval službu Kristu v trpících před liturgickou okázalostí:</a:t>
            </a:r>
          </a:p>
          <a:p>
            <a:pPr marL="457200" lvl="1" indent="0">
              <a:buNone/>
            </a:pPr>
            <a:r>
              <a:rPr lang="cs-CZ" i="1" dirty="0"/>
              <a:t>Chceš  uctít Kristovo tělo? Nedovoluj tedy, aby se jeho tělo stávalo předmětem pohrdání ve svých údech, tedy v chudých, kteří nemají, do čeho by se oděli. Neuctívej Krista zde v chrámu drahými látkami, zatímco venku ho opomíjíš, když trpí zimou a nahotou.“ 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26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pokračování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Biblická nauka o milosrdenství operacionalizovaná do konceptu „skutků milosrdenství“</a:t>
            </a:r>
          </a:p>
          <a:p>
            <a:r>
              <a:rPr lang="cs-CZ" dirty="0" smtClean="0"/>
              <a:t>Nejprve (3./4. století) skutky „tělesného“ milosrdenství (</a:t>
            </a:r>
            <a:r>
              <a:rPr lang="cs-CZ" dirty="0" err="1" smtClean="0"/>
              <a:t>Lactantius</a:t>
            </a:r>
            <a:r>
              <a:rPr lang="cs-CZ" dirty="0" smtClean="0"/>
              <a:t>, </a:t>
            </a:r>
            <a:r>
              <a:rPr lang="cs-CZ" i="1" dirty="0" err="1" smtClean="0"/>
              <a:t>Epitome</a:t>
            </a:r>
            <a:r>
              <a:rPr lang="cs-CZ" i="1" dirty="0" smtClean="0"/>
              <a:t> </a:t>
            </a:r>
            <a:r>
              <a:rPr lang="cs-CZ" dirty="0" smtClean="0"/>
              <a:t>65</a:t>
            </a:r>
            <a:r>
              <a:rPr lang="cs-CZ" dirty="0"/>
              <a:t>, CSEL XIX </a:t>
            </a:r>
            <a:r>
              <a:rPr lang="cs-CZ" dirty="0" smtClean="0"/>
              <a:t>746)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Sytit hladové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Šatit nahé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Osvobozovat utlačené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Poskytovat přístřeší lidem bez domova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Ohajovat sirotky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Chránit vdovy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Vykupovat zajatce od nepřátel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Navštěvovat nemocné a chudé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Pochovávat nemajetné a přistěhovalce </a:t>
            </a:r>
          </a:p>
          <a:p>
            <a:pPr marL="514350" indent="-457200"/>
            <a:r>
              <a:rPr lang="cs-CZ" dirty="0" smtClean="0"/>
              <a:t>Později se počet ustáli na 7 (viz dále) </a:t>
            </a:r>
          </a:p>
          <a:p>
            <a:r>
              <a:rPr lang="cs-CZ" dirty="0" smtClean="0"/>
              <a:t>Později byly připojeny také skutky „duchovního“ milosrdenství ve stejném počtu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559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i="1" dirty="0"/>
              <a:t>Skutky tělesného milosrdenství</a:t>
            </a:r>
            <a:r>
              <a:rPr lang="cs-CZ" sz="3200" b="1" dirty="0"/>
              <a:t/>
            </a:r>
            <a:br>
              <a:rPr lang="cs-CZ" sz="3200" b="1" dirty="0"/>
            </a:br>
            <a:endParaRPr lang="cs-CZ" sz="3200" b="1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52450" indent="-552450">
              <a:lnSpc>
                <a:spcPct val="80000"/>
              </a:lnSpc>
            </a:pPr>
            <a:r>
              <a:rPr lang="fr-FR" sz="2400" b="1" dirty="0"/>
              <a:t>navštěvovat nemocné </a:t>
            </a:r>
            <a:endParaRPr lang="cs-CZ" sz="2400" b="1" dirty="0" smtClean="0"/>
          </a:p>
          <a:p>
            <a:pPr marL="552450" indent="-552450">
              <a:lnSpc>
                <a:spcPct val="80000"/>
              </a:lnSpc>
            </a:pPr>
            <a:r>
              <a:rPr lang="fr-FR" sz="2400" dirty="0" smtClean="0"/>
              <a:t>podle </a:t>
            </a:r>
            <a:r>
              <a:rPr lang="fr-FR" sz="2400" dirty="0"/>
              <a:t>staré církevní sociální tradice to zahrnuje i ošetřovatelskou péči </a:t>
            </a:r>
          </a:p>
          <a:p>
            <a:pPr marL="552450" indent="-552450">
              <a:lnSpc>
                <a:spcPct val="80000"/>
              </a:lnSpc>
            </a:pPr>
            <a:r>
              <a:rPr lang="fr-FR" sz="2400" b="1" dirty="0"/>
              <a:t>dávat napít žíznivým</a:t>
            </a:r>
            <a:endParaRPr lang="fr-FR" sz="2400" dirty="0"/>
          </a:p>
          <a:p>
            <a:pPr marL="552450" indent="-552450">
              <a:lnSpc>
                <a:spcPct val="80000"/>
              </a:lnSpc>
            </a:pPr>
            <a:r>
              <a:rPr lang="fr-FR" sz="2400" b="1" dirty="0"/>
              <a:t>sytit hladové</a:t>
            </a:r>
            <a:r>
              <a:rPr lang="fr-FR" sz="2400" dirty="0"/>
              <a:t>, </a:t>
            </a:r>
            <a:endParaRPr lang="cs-CZ" sz="2400" dirty="0" smtClean="0"/>
          </a:p>
          <a:p>
            <a:pPr marL="552450" indent="-552450">
              <a:lnSpc>
                <a:spcPct val="80000"/>
              </a:lnSpc>
            </a:pPr>
            <a:r>
              <a:rPr lang="fr-FR" sz="2400" dirty="0" smtClean="0"/>
              <a:t>v </a:t>
            </a:r>
            <a:r>
              <a:rPr lang="fr-FR" sz="2400" dirty="0"/>
              <a:t>profesionálních i dobrovoných službách </a:t>
            </a:r>
            <a:r>
              <a:rPr lang="cs-CZ" sz="2400" dirty="0" smtClean="0"/>
              <a:t>nemocným, starým, sociálně slabým atd. – potravinový servis, výdejny polévky</a:t>
            </a:r>
            <a:endParaRPr lang="fr-FR" sz="2400" dirty="0"/>
          </a:p>
          <a:p>
            <a:pPr marL="552450" indent="-552450">
              <a:lnSpc>
                <a:spcPct val="80000"/>
              </a:lnSpc>
            </a:pPr>
            <a:r>
              <a:rPr lang="fr-FR" sz="2400" b="1" dirty="0"/>
              <a:t>vykupovat uvězněné </a:t>
            </a:r>
            <a:endParaRPr lang="cs-CZ" sz="2400" b="1" dirty="0" smtClean="0"/>
          </a:p>
          <a:p>
            <a:pPr marL="552450" indent="-552450">
              <a:lnSpc>
                <a:spcPct val="80000"/>
              </a:lnSpc>
            </a:pPr>
            <a:r>
              <a:rPr lang="fr-FR" sz="2400" dirty="0" smtClean="0"/>
              <a:t>pomoc </a:t>
            </a:r>
            <a:r>
              <a:rPr lang="fr-FR" sz="2400" dirty="0"/>
              <a:t>a návšteva lidí v nápravných zařízeních a věznicích</a:t>
            </a:r>
          </a:p>
          <a:p>
            <a:pPr marL="552450" indent="-552450">
              <a:lnSpc>
                <a:spcPct val="80000"/>
              </a:lnSpc>
            </a:pPr>
            <a:r>
              <a:rPr lang="fr-FR" sz="2400" b="1" dirty="0"/>
              <a:t>šatit nahé</a:t>
            </a:r>
            <a:r>
              <a:rPr lang="fr-FR" sz="2400" dirty="0"/>
              <a:t> </a:t>
            </a:r>
            <a:endParaRPr lang="cs-CZ" sz="2400" dirty="0" smtClean="0"/>
          </a:p>
          <a:p>
            <a:pPr marL="552450" indent="-552450">
              <a:lnSpc>
                <a:spcPct val="80000"/>
              </a:lnSpc>
            </a:pPr>
            <a:r>
              <a:rPr lang="fr-FR" sz="2400" dirty="0" smtClean="0"/>
              <a:t>tento </a:t>
            </a:r>
            <a:r>
              <a:rPr lang="fr-FR" sz="2400" dirty="0"/>
              <a:t>skutek je dnes uskutečňovaný zejména v rámci humanitárních </a:t>
            </a:r>
            <a:r>
              <a:rPr lang="fr-FR" sz="2400" dirty="0" smtClean="0"/>
              <a:t>projektů</a:t>
            </a:r>
            <a:r>
              <a:rPr lang="cs-CZ" sz="2400" dirty="0" smtClean="0"/>
              <a:t>; poskytování ubytování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97768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 smtClean="0"/>
              <a:t>Skutky tělesného milosrdenství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2450" indent="-552450">
              <a:lnSpc>
                <a:spcPct val="80000"/>
              </a:lnSpc>
            </a:pPr>
            <a:r>
              <a:rPr lang="fr-FR" sz="2400" b="1" dirty="0" smtClean="0"/>
              <a:t>ujímat se cizinců</a:t>
            </a:r>
            <a:r>
              <a:rPr lang="fr-FR" sz="2400" dirty="0" smtClean="0"/>
              <a:t> </a:t>
            </a:r>
            <a:endParaRPr lang="cs-CZ" sz="2400" dirty="0" smtClean="0"/>
          </a:p>
          <a:p>
            <a:pPr marL="552450" indent="-552450">
              <a:lnSpc>
                <a:spcPct val="80000"/>
              </a:lnSpc>
            </a:pPr>
            <a:r>
              <a:rPr lang="fr-FR" sz="2400" dirty="0" smtClean="0"/>
              <a:t>realizuje se v  pomoci uprchlíkům, v přijetí politicky pronásledovaných, azylantů, anebo v už pouhými přátelskými kontakty s pracovníky nebo studenty z jiných zemí</a:t>
            </a:r>
          </a:p>
          <a:p>
            <a:pPr marL="552450" indent="-552450">
              <a:lnSpc>
                <a:spcPct val="80000"/>
              </a:lnSpc>
            </a:pPr>
            <a:r>
              <a:rPr lang="fr-FR" sz="2400" b="1" dirty="0" smtClean="0"/>
              <a:t>pochovávat</a:t>
            </a:r>
            <a:r>
              <a:rPr lang="fr-FR" sz="2400" dirty="0" smtClean="0"/>
              <a:t> </a:t>
            </a:r>
            <a:r>
              <a:rPr lang="fr-FR" sz="2400" b="1" dirty="0" smtClean="0"/>
              <a:t>mrtvé</a:t>
            </a:r>
            <a:r>
              <a:rPr lang="fr-FR" sz="2400" dirty="0" smtClean="0"/>
              <a:t> </a:t>
            </a:r>
            <a:endParaRPr lang="cs-CZ" sz="2400" dirty="0" smtClean="0"/>
          </a:p>
          <a:p>
            <a:pPr marL="552450" indent="-552450">
              <a:lnSpc>
                <a:spcPct val="80000"/>
              </a:lnSpc>
            </a:pPr>
            <a:r>
              <a:rPr lang="fr-FR" sz="2400" dirty="0" smtClean="0"/>
              <a:t>stále víc lidí umírá bez příbuzných a přátel; sem náleží doprovázení umírajících a účast na jejich pohřbu. Toto je právě úkolem hospicového hnutí.</a:t>
            </a:r>
            <a:endParaRPr lang="cs-CZ" sz="24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899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Novozákonní perspektivy sociální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>
                <a:solidFill>
                  <a:schemeClr val="tx1"/>
                </a:solidFill>
              </a:rPr>
              <a:t>Pro hledání východisek a inspirací sociální práce v Novém zákoně je referenčním bodem </a:t>
            </a:r>
            <a:r>
              <a:rPr lang="cs-CZ" sz="1800" dirty="0" smtClean="0"/>
              <a:t>p</a:t>
            </a:r>
            <a:r>
              <a:rPr lang="cs-CZ" sz="1800" dirty="0" smtClean="0">
                <a:solidFill>
                  <a:schemeClr val="tx1"/>
                </a:solidFill>
              </a:rPr>
              <a:t>říklad veřejného působení a života </a:t>
            </a:r>
            <a:r>
              <a:rPr lang="cs-CZ" sz="1800" dirty="0">
                <a:solidFill>
                  <a:schemeClr val="tx1"/>
                </a:solidFill>
              </a:rPr>
              <a:t>Ježíše </a:t>
            </a:r>
            <a:r>
              <a:rPr lang="cs-CZ" sz="1800" dirty="0" smtClean="0">
                <a:solidFill>
                  <a:schemeClr val="tx1"/>
                </a:solidFill>
              </a:rPr>
              <a:t>Nazaretského</a:t>
            </a:r>
          </a:p>
          <a:p>
            <a:r>
              <a:rPr lang="cs-CZ" sz="1800" dirty="0" smtClean="0"/>
              <a:t>Evangelia podávají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b="1" dirty="0" smtClean="0">
                <a:solidFill>
                  <a:schemeClr val="tx1"/>
                </a:solidFill>
              </a:rPr>
              <a:t>desítky </a:t>
            </a:r>
            <a:r>
              <a:rPr lang="cs-CZ" sz="1800" b="1" dirty="0">
                <a:solidFill>
                  <a:schemeClr val="tx1"/>
                </a:solidFill>
              </a:rPr>
              <a:t>zpráv </a:t>
            </a:r>
            <a:r>
              <a:rPr lang="cs-CZ" sz="1800" dirty="0">
                <a:solidFill>
                  <a:schemeClr val="tx1"/>
                </a:solidFill>
              </a:rPr>
              <a:t>o jeho pomáhající praxi vůči nemocným, bezradným a jinak trpícím </a:t>
            </a:r>
            <a:endParaRPr lang="cs-CZ" sz="1800" dirty="0" smtClean="0">
              <a:solidFill>
                <a:schemeClr val="tx1"/>
              </a:solidFill>
            </a:endParaRPr>
          </a:p>
          <a:p>
            <a:r>
              <a:rPr lang="cs-CZ" sz="1800" dirty="0" smtClean="0"/>
              <a:t>Seznam evangelijních zpráv o Ježíšově </a:t>
            </a:r>
            <a:r>
              <a:rPr lang="cs-CZ" sz="1800" b="1" dirty="0" smtClean="0"/>
              <a:t>tělesně</a:t>
            </a:r>
            <a:r>
              <a:rPr lang="cs-CZ" sz="1800" dirty="0" smtClean="0"/>
              <a:t> </a:t>
            </a:r>
            <a:r>
              <a:rPr lang="cs-CZ" sz="1800" b="1" dirty="0" smtClean="0"/>
              <a:t>uzdravující službě </a:t>
            </a:r>
            <a:r>
              <a:rPr lang="cs-CZ" sz="1800" dirty="0" smtClean="0"/>
              <a:t>poskytuje následující tabulka na následujícím snímku (jen pro zajímavost…)</a:t>
            </a:r>
          </a:p>
          <a:p>
            <a:r>
              <a:rPr lang="cs-CZ" sz="1400" dirty="0" smtClean="0"/>
              <a:t>(převzato z FRESE</a:t>
            </a:r>
            <a:r>
              <a:rPr lang="cs-CZ" sz="1400" dirty="0"/>
              <a:t>, F. </a:t>
            </a:r>
            <a:r>
              <a:rPr lang="cs-CZ" sz="1400" i="1" dirty="0" err="1"/>
              <a:t>Ethik</a:t>
            </a:r>
            <a:r>
              <a:rPr lang="cs-CZ" sz="1400" i="1" dirty="0"/>
              <a:t>, </a:t>
            </a:r>
            <a:r>
              <a:rPr lang="cs-CZ" sz="1400" i="1" dirty="0" err="1"/>
              <a:t>Motivation</a:t>
            </a:r>
            <a:r>
              <a:rPr lang="cs-CZ" sz="1400" i="1" dirty="0"/>
              <a:t>, </a:t>
            </a:r>
            <a:r>
              <a:rPr lang="cs-CZ" sz="1400" i="1" dirty="0" err="1"/>
              <a:t>Qualität</a:t>
            </a:r>
            <a:r>
              <a:rPr lang="cs-CZ" sz="1400" i="1" dirty="0"/>
              <a:t> </a:t>
            </a:r>
            <a:r>
              <a:rPr lang="cs-CZ" sz="1400" i="1" dirty="0" err="1"/>
              <a:t>und</a:t>
            </a:r>
            <a:r>
              <a:rPr lang="cs-CZ" sz="1400" i="1" dirty="0"/>
              <a:t> </a:t>
            </a:r>
            <a:r>
              <a:rPr lang="cs-CZ" sz="1400" i="1" dirty="0" err="1"/>
              <a:t>die</a:t>
            </a:r>
            <a:r>
              <a:rPr lang="cs-CZ" sz="1400" i="1" dirty="0"/>
              <a:t> </a:t>
            </a:r>
            <a:r>
              <a:rPr lang="cs-CZ" sz="1400" i="1" dirty="0" err="1"/>
              <a:t>Hilfe</a:t>
            </a:r>
            <a:r>
              <a:rPr lang="cs-CZ" sz="1400" i="1" dirty="0"/>
              <a:t> </a:t>
            </a:r>
            <a:r>
              <a:rPr lang="cs-CZ" sz="1400" i="1" dirty="0" err="1"/>
              <a:t>für</a:t>
            </a:r>
            <a:r>
              <a:rPr lang="cs-CZ" sz="1400" i="1" dirty="0"/>
              <a:t> </a:t>
            </a:r>
            <a:r>
              <a:rPr lang="cs-CZ" sz="1400" i="1" dirty="0" err="1"/>
              <a:t>Menschen</a:t>
            </a:r>
            <a:r>
              <a:rPr lang="cs-CZ" sz="1400" i="1" dirty="0"/>
              <a:t> </a:t>
            </a:r>
            <a:r>
              <a:rPr lang="cs-CZ" sz="1400" i="1" dirty="0" err="1"/>
              <a:t>mit</a:t>
            </a:r>
            <a:r>
              <a:rPr lang="cs-CZ" sz="1400" i="1" dirty="0"/>
              <a:t> </a:t>
            </a:r>
            <a:r>
              <a:rPr lang="cs-CZ" sz="1400" i="1" dirty="0" err="1"/>
              <a:t>Behinderung</a:t>
            </a:r>
            <a:r>
              <a:rPr lang="cs-CZ" sz="1400" i="1" dirty="0"/>
              <a:t>. </a:t>
            </a:r>
            <a:r>
              <a:rPr lang="cs-CZ" sz="1400" dirty="0" err="1"/>
              <a:t>Freiburg</a:t>
            </a:r>
            <a:r>
              <a:rPr lang="cs-CZ" sz="1400" dirty="0"/>
              <a:t>: </a:t>
            </a:r>
            <a:r>
              <a:rPr lang="cs-CZ" sz="1400" dirty="0" err="1"/>
              <a:t>Lambertus</a:t>
            </a:r>
            <a:r>
              <a:rPr lang="cs-CZ" sz="1400" dirty="0"/>
              <a:t>, 2000, s. </a:t>
            </a:r>
            <a:r>
              <a:rPr lang="cs-CZ" sz="1400" dirty="0" smtClean="0"/>
              <a:t>273-274)</a:t>
            </a:r>
            <a:endParaRPr lang="cs-CZ" sz="1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25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Granada 2016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1" y="980728"/>
            <a:ext cx="9163104" cy="514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53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200" dirty="0" err="1" smtClean="0"/>
              <a:t>Pieter</a:t>
            </a:r>
            <a:r>
              <a:rPr lang="cs-CZ" sz="2200" dirty="0" smtClean="0"/>
              <a:t> Bruegel starší (1525-1569)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67" y="404664"/>
            <a:ext cx="8616266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69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dirty="0"/>
              <a:t>Skutky duchovního milosrdenství</a:t>
            </a:r>
            <a:r>
              <a:rPr lang="cs-CZ" sz="3200" b="1" dirty="0"/>
              <a:t/>
            </a:r>
            <a:br>
              <a:rPr lang="cs-CZ" sz="3200" b="1" dirty="0"/>
            </a:br>
            <a:endParaRPr lang="cs-CZ" sz="3200" b="1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52450" indent="-552450">
              <a:lnSpc>
                <a:spcPct val="80000"/>
              </a:lnSpc>
            </a:pPr>
            <a:r>
              <a:rPr lang="fr-FR" sz="2400" b="1" dirty="0"/>
              <a:t>dávat dobrou radu druhým </a:t>
            </a:r>
            <a:endParaRPr lang="cs-CZ" sz="2400" b="1" dirty="0" smtClean="0"/>
          </a:p>
          <a:p>
            <a:pPr marL="552450" indent="-552450">
              <a:lnSpc>
                <a:spcPct val="80000"/>
              </a:lnSpc>
            </a:pPr>
            <a:r>
              <a:rPr lang="fr-FR" sz="2400" dirty="0" smtClean="0"/>
              <a:t>sem </a:t>
            </a:r>
            <a:r>
              <a:rPr lang="fr-FR" sz="2400" dirty="0"/>
              <a:t>náleží celý moderní sektor </a:t>
            </a:r>
            <a:r>
              <a:rPr lang="fr-FR" sz="2400" dirty="0" smtClean="0"/>
              <a:t>poradenství</a:t>
            </a:r>
            <a:r>
              <a:rPr lang="cs-CZ" sz="2400" dirty="0" smtClean="0"/>
              <a:t>; „Pokud </a:t>
            </a:r>
            <a:r>
              <a:rPr lang="cs-CZ" sz="2400" dirty="0"/>
              <a:t>s klientem nemůže sám pracovat, předá mu informace o dalších formách </a:t>
            </a:r>
            <a:r>
              <a:rPr lang="cs-CZ" sz="2400" dirty="0" smtClean="0"/>
              <a:t>pomoci“ EK SSPČR </a:t>
            </a:r>
            <a:endParaRPr lang="fr-FR" sz="2400" dirty="0"/>
          </a:p>
          <a:p>
            <a:pPr marL="552450" indent="-552450">
              <a:lnSpc>
                <a:spcPct val="80000"/>
              </a:lnSpc>
            </a:pPr>
            <a:r>
              <a:rPr lang="fr-FR" sz="2400" b="1" dirty="0"/>
              <a:t>napomínat hříšníky </a:t>
            </a:r>
            <a:endParaRPr lang="cs-CZ" sz="2400" b="1" dirty="0" smtClean="0"/>
          </a:p>
          <a:p>
            <a:pPr marL="552450" indent="-552450">
              <a:lnSpc>
                <a:spcPct val="80000"/>
              </a:lnSpc>
            </a:pPr>
            <a:r>
              <a:rPr lang="fr-FR" sz="2400" dirty="0" smtClean="0"/>
              <a:t>poukazovat </a:t>
            </a:r>
            <a:r>
              <a:rPr lang="fr-FR" sz="2400" dirty="0"/>
              <a:t>na ta omezení života, která člověk vytěsňuje nebo </a:t>
            </a:r>
            <a:r>
              <a:rPr lang="fr-FR" sz="2400" dirty="0" smtClean="0"/>
              <a:t>přehlíží</a:t>
            </a:r>
            <a:endParaRPr lang="fr-FR" sz="2400" dirty="0"/>
          </a:p>
          <a:p>
            <a:pPr marL="552450" indent="-552450">
              <a:lnSpc>
                <a:spcPct val="80000"/>
              </a:lnSpc>
            </a:pPr>
            <a:r>
              <a:rPr lang="fr-FR" sz="2400" b="1" dirty="0"/>
              <a:t>poučovat neznalé </a:t>
            </a:r>
            <a:endParaRPr lang="cs-CZ" sz="2400" b="1" dirty="0" smtClean="0"/>
          </a:p>
          <a:p>
            <a:pPr marL="552450" indent="-552450">
              <a:lnSpc>
                <a:spcPct val="80000"/>
              </a:lnSpc>
            </a:pPr>
            <a:r>
              <a:rPr lang="fr-FR" sz="2400" dirty="0" smtClean="0"/>
              <a:t>zprostředkovávat </a:t>
            </a:r>
            <a:r>
              <a:rPr lang="fr-FR" sz="2400" dirty="0"/>
              <a:t>chybějící životní dovednosti nebo informace a předkládat alternativy </a:t>
            </a:r>
            <a:r>
              <a:rPr lang="fr-FR" sz="2400" dirty="0" smtClean="0"/>
              <a:t>chování</a:t>
            </a:r>
            <a:endParaRPr lang="cs-CZ" sz="2400" dirty="0"/>
          </a:p>
          <a:p>
            <a:pPr marL="552450" indent="-552450">
              <a:lnSpc>
                <a:spcPct val="80000"/>
              </a:lnSpc>
            </a:pPr>
            <a:r>
              <a:rPr lang="cs-CZ" sz="2400" b="1" dirty="0"/>
              <a:t>poskytovat trpícím útěchu a </a:t>
            </a:r>
            <a:r>
              <a:rPr lang="cs-CZ" sz="2400" b="1" dirty="0" smtClean="0"/>
              <a:t>vřelost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657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Skutky duchovního milosrdenství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2450" indent="-552450">
              <a:lnSpc>
                <a:spcPct val="80000"/>
              </a:lnSpc>
            </a:pPr>
            <a:r>
              <a:rPr lang="cs-CZ" sz="3200" b="1" dirty="0" smtClean="0"/>
              <a:t>odpouštět </a:t>
            </a:r>
          </a:p>
          <a:p>
            <a:pPr marL="552450" indent="-552450">
              <a:lnSpc>
                <a:spcPct val="80000"/>
              </a:lnSpc>
            </a:pPr>
            <a:r>
              <a:rPr lang="cs-CZ" sz="3200" dirty="0" smtClean="0"/>
              <a:t>bezpráví a křivdy</a:t>
            </a:r>
            <a:endParaRPr lang="cs-CZ" sz="3200" b="1" dirty="0" smtClean="0"/>
          </a:p>
          <a:p>
            <a:pPr marL="552450" indent="-552450">
              <a:lnSpc>
                <a:spcPct val="80000"/>
              </a:lnSpc>
            </a:pPr>
            <a:r>
              <a:rPr lang="cs-CZ" sz="3200" b="1" dirty="0" smtClean="0"/>
              <a:t>přijímat a snášet utrpení takové jako je</a:t>
            </a:r>
            <a:r>
              <a:rPr lang="cs-CZ" sz="3200" dirty="0" smtClean="0"/>
              <a:t> (ale také snášet urážky, zranění atd. bez použití msty)</a:t>
            </a:r>
          </a:p>
          <a:p>
            <a:pPr marL="552450" indent="-552450">
              <a:lnSpc>
                <a:spcPct val="80000"/>
              </a:lnSpc>
            </a:pPr>
            <a:r>
              <a:rPr lang="cs-CZ" sz="3200" b="1" dirty="0" smtClean="0"/>
              <a:t>modlit se za živé i zemřelé </a:t>
            </a:r>
            <a:r>
              <a:rPr lang="cs-CZ" sz="3200" dirty="0" smtClean="0"/>
              <a:t>(zahrnovat poznané problémy vztahů do modlitby k Bohu)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571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Granada 2016</a:t>
            </a:r>
            <a:br>
              <a:rPr lang="cs-CZ" smtClean="0"/>
            </a:br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9" y="1052736"/>
            <a:ext cx="9034870" cy="507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962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7417"/>
          <a:stretch/>
        </p:blipFill>
        <p:spPr bwMode="auto">
          <a:xfrm>
            <a:off x="1187624" y="908720"/>
            <a:ext cx="6387607" cy="53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969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100" b="1" dirty="0" smtClean="0"/>
              <a:t>Ježíšova uzdravující služba </a:t>
            </a:r>
            <a:r>
              <a:rPr lang="cs-CZ" sz="3100" b="1"/>
              <a:t>u </a:t>
            </a:r>
            <a:r>
              <a:rPr lang="cs-CZ" sz="3100" b="1" smtClean="0"/>
              <a:t>léčivých </a:t>
            </a:r>
            <a:r>
              <a:rPr lang="cs-CZ" sz="3100" b="1" dirty="0" smtClean="0"/>
              <a:t>pramenů </a:t>
            </a:r>
            <a:r>
              <a:rPr lang="cs-CZ" sz="3100" b="1" dirty="0" err="1"/>
              <a:t>Bethesda</a:t>
            </a:r>
            <a:r>
              <a:rPr lang="cs-CZ" sz="3100" b="1" dirty="0"/>
              <a:t> v </a:t>
            </a:r>
            <a:r>
              <a:rPr lang="cs-CZ" sz="3100" b="1" dirty="0" smtClean="0"/>
              <a:t>Jeruzalémě (J 5)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i="1" dirty="0" smtClean="0"/>
          </a:p>
          <a:p>
            <a:r>
              <a:rPr lang="cs-CZ" i="1" dirty="0" smtClean="0"/>
              <a:t>Cvičení: Samostatná četba úryvku</a:t>
            </a:r>
          </a:p>
          <a:p>
            <a:r>
              <a:rPr lang="cs-CZ" i="1" dirty="0" smtClean="0"/>
              <a:t>Otázka: jaké jednání a poselství, hodné pozornosti z hlediska sociální práce, zaujímá/dává Ježíš vůči postiženému</a:t>
            </a:r>
          </a:p>
          <a:p>
            <a:r>
              <a:rPr lang="cs-CZ" i="1" dirty="0" smtClean="0"/>
              <a:t>Rozhovor ve dvojici</a:t>
            </a:r>
          </a:p>
          <a:p>
            <a:r>
              <a:rPr lang="cs-CZ" i="1" dirty="0" smtClean="0"/>
              <a:t>Samostatná četba výkladu (text v Sociální práce 4/2008)</a:t>
            </a:r>
          </a:p>
          <a:p>
            <a:r>
              <a:rPr lang="cs-CZ" i="1" dirty="0" smtClean="0"/>
              <a:t>Otázka: čeho jsem si prvně v textu nevšimla?</a:t>
            </a:r>
          </a:p>
          <a:p>
            <a:r>
              <a:rPr lang="cs-CZ" i="1" dirty="0" smtClean="0"/>
              <a:t>Rozhovor ve dvojici</a:t>
            </a:r>
          </a:p>
          <a:p>
            <a:r>
              <a:rPr lang="cs-CZ" i="1" dirty="0" smtClean="0"/>
              <a:t>Zhodnocení poselství úryvku v plénu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6749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518876"/>
              </p:ext>
            </p:extLst>
          </p:nvPr>
        </p:nvGraphicFramePr>
        <p:xfrm>
          <a:off x="323528" y="908720"/>
          <a:ext cx="4033676" cy="46868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3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4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49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2079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</a:rPr>
                        <a:t>Typ uzdravení </a:t>
                      </a:r>
                      <a:endParaRPr lang="cs-CZ" sz="1100" b="1" dirty="0">
                        <a:effectLst/>
                      </a:endParaRPr>
                    </a:p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 </a:t>
                      </a:r>
                      <a:endParaRPr lang="cs-CZ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Mk</a:t>
                      </a:r>
                      <a:endParaRPr lang="cs-CZ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Mt</a:t>
                      </a:r>
                      <a:endParaRPr lang="cs-CZ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200" b="1" dirty="0" err="1">
                          <a:effectLst/>
                        </a:rPr>
                        <a:t>Lk</a:t>
                      </a:r>
                      <a:endParaRPr lang="cs-CZ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200" b="1" dirty="0" err="1">
                          <a:effectLst/>
                        </a:rPr>
                        <a:t>Jn</a:t>
                      </a:r>
                      <a:endParaRPr lang="cs-CZ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79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posedlého </a:t>
                      </a:r>
                      <a:r>
                        <a:rPr lang="cs-CZ" sz="1100" dirty="0">
                          <a:effectLst/>
                        </a:rPr>
                        <a:t>v </a:t>
                      </a:r>
                      <a:r>
                        <a:rPr lang="cs-CZ" sz="1100" dirty="0" err="1">
                          <a:effectLst/>
                        </a:rPr>
                        <a:t>Kafarnaum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1,21-28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4,31-37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79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účinky začátku </a:t>
                      </a:r>
                      <a:r>
                        <a:rPr lang="cs-CZ" sz="1100" dirty="0" smtClean="0">
                          <a:effectLst/>
                        </a:rPr>
                        <a:t>Ježíšova veřejného</a:t>
                      </a:r>
                      <a:r>
                        <a:rPr lang="cs-CZ" sz="1100" baseline="0" dirty="0" smtClean="0">
                          <a:effectLst/>
                        </a:rPr>
                        <a:t> působení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4,24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451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setníkova </a:t>
                      </a:r>
                      <a:r>
                        <a:rPr lang="cs-CZ" sz="1100" dirty="0">
                          <a:effectLst/>
                        </a:rPr>
                        <a:t>sluhy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8,5-13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7,1-10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4,43-54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451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Petrovy </a:t>
                      </a:r>
                      <a:r>
                        <a:rPr lang="cs-CZ" sz="1100" dirty="0">
                          <a:effectLst/>
                        </a:rPr>
                        <a:t>tchýně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1,29-31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8,14-15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4,38-39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079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posedlých </a:t>
                      </a:r>
                      <a:r>
                        <a:rPr lang="cs-CZ" sz="1100" dirty="0">
                          <a:effectLst/>
                        </a:rPr>
                        <a:t>a nemocných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1,32-34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8,16-17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4,40-41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451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malomocného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1,40-42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8,1-4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5,12-16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451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ochrnutého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2,1-12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9,1-8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5,17-26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079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ochrnutého </a:t>
                      </a:r>
                      <a:r>
                        <a:rPr lang="cs-CZ" sz="1100" dirty="0">
                          <a:effectLst/>
                        </a:rPr>
                        <a:t>v sobotu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5,1-18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451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muže </a:t>
                      </a:r>
                      <a:r>
                        <a:rPr lang="cs-CZ" sz="1100" dirty="0">
                          <a:effectLst/>
                        </a:rPr>
                        <a:t>v sobotu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3,1-6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12,9-14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6,6-11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079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vzkříšení syna naimské vdovy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7,11-17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2079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posedlého </a:t>
                      </a:r>
                      <a:r>
                        <a:rPr lang="cs-CZ" sz="1100" dirty="0">
                          <a:effectLst/>
                        </a:rPr>
                        <a:t>z </a:t>
                      </a:r>
                      <a:r>
                        <a:rPr lang="cs-CZ" sz="1100" dirty="0" err="1">
                          <a:effectLst/>
                        </a:rPr>
                        <a:t>Gerasy</a:t>
                      </a:r>
                      <a:r>
                        <a:rPr lang="cs-CZ" sz="1100" dirty="0">
                          <a:effectLst/>
                        </a:rPr>
                        <a:t>/</a:t>
                      </a:r>
                      <a:r>
                        <a:rPr lang="cs-CZ" sz="1100" dirty="0" err="1">
                          <a:effectLst/>
                        </a:rPr>
                        <a:t>Gadary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5,1-20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8,28-34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8,26-39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84157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vzkříšení Jairivy dcery a </a:t>
                      </a:r>
                    </a:p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uzdravení nemocné ženy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5,21-43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9,18-26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8,40-56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374" marR="38374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711148"/>
              </p:ext>
            </p:extLst>
          </p:nvPr>
        </p:nvGraphicFramePr>
        <p:xfrm>
          <a:off x="4427984" y="1340768"/>
          <a:ext cx="4320481" cy="45259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2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3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93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7106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dvou </a:t>
                      </a:r>
                      <a:r>
                        <a:rPr lang="cs-CZ" sz="1200" dirty="0">
                          <a:effectLst/>
                        </a:rPr>
                        <a:t>slepých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9,27-31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106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němého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9,32-34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11,14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381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několikeré uzdravení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6,5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381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několikeré uzdravení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12,22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761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nemocných </a:t>
                      </a:r>
                      <a:r>
                        <a:rPr lang="cs-CZ" sz="1200" dirty="0">
                          <a:effectLst/>
                        </a:rPr>
                        <a:t>u </a:t>
                      </a:r>
                      <a:r>
                        <a:rPr lang="cs-CZ" sz="1200" dirty="0" err="1">
                          <a:effectLst/>
                        </a:rPr>
                        <a:t>Genezaretu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6,53-56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14,34-36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761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dcery </a:t>
                      </a:r>
                      <a:r>
                        <a:rPr lang="cs-CZ" sz="1200" dirty="0">
                          <a:effectLst/>
                        </a:rPr>
                        <a:t>pohanské ženy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7,24-30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15,21-28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2142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hluchoněmého</a:t>
                      </a:r>
                      <a:r>
                        <a:rPr lang="cs-CZ" sz="1200" dirty="0">
                          <a:effectLst/>
                        </a:rPr>
                        <a:t>/</a:t>
                      </a:r>
                    </a:p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(u </a:t>
                      </a:r>
                      <a:r>
                        <a:rPr lang="cs-CZ" sz="1200" dirty="0" err="1" smtClean="0">
                          <a:effectLst/>
                        </a:rPr>
                        <a:t>Mt</a:t>
                      </a:r>
                      <a:r>
                        <a:rPr lang="cs-CZ" sz="1200" dirty="0">
                          <a:effectLst/>
                        </a:rPr>
                        <a:t>: mnoha </a:t>
                      </a:r>
                      <a:r>
                        <a:rPr lang="cs-CZ" sz="1200" dirty="0" smtClean="0">
                          <a:effectLst/>
                        </a:rPr>
                        <a:t>nemocných)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7,31-37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15,29-31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106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slepého </a:t>
                      </a:r>
                      <a:r>
                        <a:rPr lang="cs-CZ" sz="1200" dirty="0">
                          <a:effectLst/>
                        </a:rPr>
                        <a:t>v </a:t>
                      </a:r>
                      <a:r>
                        <a:rPr lang="cs-CZ" sz="1200" dirty="0" err="1">
                          <a:effectLst/>
                        </a:rPr>
                        <a:t>Betsaidě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8,22-26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9,1-12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761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posedlého </a:t>
                      </a:r>
                      <a:r>
                        <a:rPr lang="cs-CZ" sz="1200" dirty="0">
                          <a:effectLst/>
                        </a:rPr>
                        <a:t>chlapce/</a:t>
                      </a:r>
                    </a:p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náměsíčného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9,14-29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17,14-21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9,37-42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106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ženy </a:t>
                      </a:r>
                      <a:r>
                        <a:rPr lang="cs-CZ" sz="1200" dirty="0">
                          <a:effectLst/>
                        </a:rPr>
                        <a:t>v sobotu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13,10-17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2142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člověka </a:t>
                      </a:r>
                      <a:r>
                        <a:rPr lang="cs-CZ" sz="1200" dirty="0">
                          <a:effectLst/>
                        </a:rPr>
                        <a:t>s vodnatelností </a:t>
                      </a:r>
                    </a:p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v sobotu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14,1-6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106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slepého </a:t>
                      </a:r>
                      <a:r>
                        <a:rPr lang="cs-CZ" sz="1200" dirty="0">
                          <a:effectLst/>
                        </a:rPr>
                        <a:t>u Jericha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10,46-52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20,29-34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18,35-43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7106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vzkříšení Lazara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11,1-44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41" marR="42041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72747"/>
              </p:ext>
            </p:extLst>
          </p:nvPr>
        </p:nvGraphicFramePr>
        <p:xfrm>
          <a:off x="4427984" y="908720"/>
          <a:ext cx="4358809" cy="396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7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5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5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5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4232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300" b="1" dirty="0" smtClean="0">
                          <a:effectLst/>
                        </a:rPr>
                        <a:t>Ty uzdravení</a:t>
                      </a:r>
                      <a:endParaRPr lang="cs-CZ" sz="1300" b="1" dirty="0">
                        <a:effectLst/>
                      </a:endParaRPr>
                    </a:p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300" b="1" dirty="0">
                          <a:effectLst/>
                        </a:rPr>
                        <a:t> </a:t>
                      </a:r>
                      <a:endParaRPr lang="cs-CZ" sz="13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Mk</a:t>
                      </a:r>
                      <a:endParaRPr lang="cs-CZ" sz="13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Mt</a:t>
                      </a:r>
                      <a:endParaRPr lang="cs-CZ" sz="13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Lk</a:t>
                      </a:r>
                      <a:endParaRPr lang="cs-CZ" sz="13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effectLst/>
                        </a:rPr>
                        <a:t>Jn</a:t>
                      </a:r>
                      <a:endParaRPr lang="cs-CZ" sz="13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066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Novozákonní perspektivy sociální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Evangelia </a:t>
            </a:r>
            <a:r>
              <a:rPr lang="cs-CZ" dirty="0" smtClean="0"/>
              <a:t>však podávají zprávy také o Ježíšově pomáhající službě, která </a:t>
            </a:r>
            <a:r>
              <a:rPr lang="cs-CZ" dirty="0"/>
              <a:t>měla pro adresáty účinky </a:t>
            </a:r>
            <a:r>
              <a:rPr lang="cs-CZ" dirty="0" smtClean="0"/>
              <a:t>také na </a:t>
            </a:r>
            <a:r>
              <a:rPr lang="cs-CZ" dirty="0"/>
              <a:t>jejich </a:t>
            </a:r>
            <a:r>
              <a:rPr lang="cs-CZ" b="1" dirty="0"/>
              <a:t>psychosociálního</a:t>
            </a:r>
            <a:r>
              <a:rPr lang="cs-CZ" dirty="0"/>
              <a:t> </a:t>
            </a:r>
            <a:r>
              <a:rPr lang="cs-CZ" dirty="0" smtClean="0"/>
              <a:t>a </a:t>
            </a:r>
            <a:r>
              <a:rPr lang="cs-CZ" b="1" dirty="0"/>
              <a:t>duchovní </a:t>
            </a:r>
            <a:r>
              <a:rPr lang="cs-CZ" dirty="0"/>
              <a:t>fungování. Příkladem může být </a:t>
            </a:r>
          </a:p>
          <a:p>
            <a:pPr lvl="1"/>
            <a:r>
              <a:rPr lang="cs-CZ" dirty="0"/>
              <a:t>setkání s bohatým mladíkem (</a:t>
            </a:r>
            <a:r>
              <a:rPr lang="cs-CZ" dirty="0" err="1"/>
              <a:t>Mk</a:t>
            </a:r>
            <a:r>
              <a:rPr lang="cs-CZ" dirty="0"/>
              <a:t> 10,17-27), </a:t>
            </a:r>
          </a:p>
          <a:p>
            <a:pPr lvl="1"/>
            <a:r>
              <a:rPr lang="cs-CZ" dirty="0" smtClean="0"/>
              <a:t>Setkání s</a:t>
            </a:r>
            <a:r>
              <a:rPr lang="cs-CZ" dirty="0"/>
              <a:t> usvědčenou cizoložnicí (J 8, 2-11), </a:t>
            </a:r>
          </a:p>
          <a:p>
            <a:pPr lvl="1"/>
            <a:r>
              <a:rPr lang="cs-CZ" dirty="0"/>
              <a:t>doprovázení </a:t>
            </a:r>
            <a:r>
              <a:rPr lang="cs-CZ" dirty="0" smtClean="0"/>
              <a:t>traumatizovaných </a:t>
            </a:r>
            <a:r>
              <a:rPr lang="cs-CZ" dirty="0"/>
              <a:t>učedníků do Emauz (</a:t>
            </a:r>
            <a:r>
              <a:rPr lang="cs-CZ" dirty="0" err="1"/>
              <a:t>Lk</a:t>
            </a:r>
            <a:r>
              <a:rPr lang="cs-CZ" dirty="0"/>
              <a:t> 24,14-35), </a:t>
            </a:r>
          </a:p>
          <a:p>
            <a:pPr lvl="1"/>
            <a:r>
              <a:rPr lang="cs-CZ" dirty="0" smtClean="0"/>
              <a:t>Proměňující setkání </a:t>
            </a:r>
            <a:r>
              <a:rPr lang="cs-CZ" dirty="0"/>
              <a:t>s </a:t>
            </a:r>
            <a:r>
              <a:rPr lang="cs-CZ" dirty="0" smtClean="0"/>
              <a:t>kolaborantem a podvodníkem </a:t>
            </a:r>
            <a:r>
              <a:rPr lang="cs-CZ" dirty="0" err="1" smtClean="0"/>
              <a:t>Zacheem</a:t>
            </a:r>
            <a:r>
              <a:rPr lang="cs-CZ" dirty="0" smtClean="0"/>
              <a:t> </a:t>
            </a:r>
            <a:r>
              <a:rPr lang="cs-CZ" dirty="0"/>
              <a:t>(</a:t>
            </a:r>
            <a:r>
              <a:rPr lang="cs-CZ" dirty="0" err="1"/>
              <a:t>Lk</a:t>
            </a:r>
            <a:r>
              <a:rPr lang="cs-CZ" dirty="0"/>
              <a:t> 19,1-10), </a:t>
            </a:r>
          </a:p>
          <a:p>
            <a:pPr lvl="1"/>
            <a:r>
              <a:rPr lang="cs-CZ" dirty="0" smtClean="0"/>
              <a:t>poradenský </a:t>
            </a:r>
            <a:r>
              <a:rPr lang="cs-CZ" dirty="0"/>
              <a:t>noční rozhovor s Nikodémem (J 3,1-21), </a:t>
            </a:r>
          </a:p>
          <a:p>
            <a:pPr lvl="1"/>
            <a:r>
              <a:rPr lang="cs-CZ" dirty="0"/>
              <a:t>odpuštění hříchů (</a:t>
            </a:r>
            <a:r>
              <a:rPr lang="cs-CZ" dirty="0" err="1"/>
              <a:t>Mk</a:t>
            </a:r>
            <a:r>
              <a:rPr lang="cs-CZ" dirty="0"/>
              <a:t> 2,5) nebo 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oradenský rozhovor </a:t>
            </a:r>
            <a:r>
              <a:rPr lang="cs-CZ" dirty="0"/>
              <a:t>o partnerských vztazích samařské ženy (J 4,1-26</a:t>
            </a:r>
            <a:r>
              <a:rPr lang="cs-CZ" dirty="0" smtClean="0"/>
              <a:t>)</a:t>
            </a:r>
          </a:p>
          <a:p>
            <a:r>
              <a:rPr lang="cs-CZ" dirty="0" smtClean="0"/>
              <a:t>V Ježíšově době působili </a:t>
            </a:r>
            <a:r>
              <a:rPr lang="cs-CZ" b="1" dirty="0" smtClean="0"/>
              <a:t>i jiní úspěšní </a:t>
            </a:r>
            <a:r>
              <a:rPr lang="cs-CZ" dirty="0" smtClean="0"/>
              <a:t>léčitelé těla i duše. V čem byl tedy Nazaretský jedinečný?</a:t>
            </a:r>
          </a:p>
          <a:p>
            <a:r>
              <a:rPr lang="cs-CZ" dirty="0" smtClean="0"/>
              <a:t>Odpověď je ve </a:t>
            </a:r>
            <a:r>
              <a:rPr lang="cs-CZ" b="1" dirty="0" smtClean="0"/>
              <a:t>významu</a:t>
            </a:r>
            <a:r>
              <a:rPr lang="cs-CZ" dirty="0" smtClean="0"/>
              <a:t>, který do svých pomáhajících a uzdravujících skutků vkládal.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4695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Jaký význam dával Galilejský Mistr své uzdravující a pomáhající službě: stručně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07706"/>
          </a:xfrm>
        </p:spPr>
        <p:txBody>
          <a:bodyPr>
            <a:normAutofit/>
          </a:bodyPr>
          <a:lstStyle/>
          <a:p>
            <a:r>
              <a:rPr lang="cs-CZ" sz="1600" dirty="0" smtClean="0"/>
              <a:t>Bibličtí vědci konsenzuálně tvrdí, že: </a:t>
            </a:r>
          </a:p>
          <a:p>
            <a:endParaRPr lang="cs-CZ" sz="1600" dirty="0" smtClean="0"/>
          </a:p>
          <a:p>
            <a:endParaRPr lang="cs-CZ" sz="1600" dirty="0"/>
          </a:p>
          <a:p>
            <a:endParaRPr lang="cs-CZ" sz="1600" dirty="0" smtClean="0"/>
          </a:p>
          <a:p>
            <a:r>
              <a:rPr lang="cs-CZ" sz="1600" dirty="0" smtClean="0"/>
              <a:t>Co tím měl Ježíš na mysli?</a:t>
            </a:r>
            <a:endParaRPr lang="cs-CZ" sz="1600" dirty="0"/>
          </a:p>
          <a:p>
            <a:r>
              <a:rPr lang="cs-CZ" sz="1600" dirty="0" smtClean="0"/>
              <a:t>Ježíš to nikde nedefinuje přímo, ale dává do něj nahlédnout skrze svůj životní program: Součástí hlásání </a:t>
            </a:r>
            <a:r>
              <a:rPr lang="cs-CZ" sz="1600" b="1" dirty="0"/>
              <a:t>příchodu Božího </a:t>
            </a:r>
            <a:r>
              <a:rPr lang="cs-CZ" sz="1600" b="1" dirty="0" smtClean="0"/>
              <a:t>království</a:t>
            </a:r>
            <a:r>
              <a:rPr lang="cs-CZ" sz="1600" dirty="0"/>
              <a:t> </a:t>
            </a:r>
            <a:r>
              <a:rPr lang="cs-CZ" sz="1600" dirty="0" smtClean="0"/>
              <a:t>byla jeho </a:t>
            </a:r>
            <a:r>
              <a:rPr lang="cs-CZ" sz="1600" b="1" dirty="0" smtClean="0"/>
              <a:t>solidarita s lidmi </a:t>
            </a:r>
            <a:r>
              <a:rPr lang="cs-CZ" sz="1600" b="1" dirty="0"/>
              <a:t>na okraji </a:t>
            </a:r>
            <a:r>
              <a:rPr lang="cs-CZ" sz="1600" b="1" dirty="0" smtClean="0"/>
              <a:t>společnosti</a:t>
            </a:r>
            <a:r>
              <a:rPr lang="cs-CZ" sz="1600" dirty="0" smtClean="0"/>
              <a:t>: s lidmi tělesně, psychicky, sociálně, kulturně a duchovně trpícími</a:t>
            </a:r>
          </a:p>
          <a:p>
            <a:r>
              <a:rPr lang="cs-CZ" sz="1600" b="1" dirty="0" smtClean="0"/>
              <a:t>Prostředí osob na okraji společnosti </a:t>
            </a:r>
            <a:r>
              <a:rPr lang="cs-CZ" sz="1600" dirty="0" smtClean="0"/>
              <a:t>je u Ježíše prostor</a:t>
            </a:r>
            <a:r>
              <a:rPr lang="cs-CZ" sz="1600" dirty="0"/>
              <a:t>, v němž se </a:t>
            </a:r>
            <a:r>
              <a:rPr lang="cs-CZ" sz="1600" dirty="0" smtClean="0"/>
              <a:t>příchod Božího království (ve smyslu Božího panování) odehrává </a:t>
            </a:r>
            <a:r>
              <a:rPr lang="cs-CZ" sz="1600" dirty="0"/>
              <a:t>přednostně (přečíst: Lukáš 7,18-23; 11,14-23). </a:t>
            </a:r>
          </a:p>
          <a:p>
            <a:r>
              <a:rPr lang="cs-CZ" sz="1600" dirty="0"/>
              <a:t>Své učedníky </a:t>
            </a:r>
            <a:r>
              <a:rPr lang="cs-CZ" sz="1600" dirty="0" smtClean="0"/>
              <a:t>proto posílá </a:t>
            </a:r>
            <a:r>
              <a:rPr lang="cs-CZ" sz="1600" dirty="0"/>
              <a:t>Ježíš </a:t>
            </a:r>
            <a:r>
              <a:rPr lang="cs-CZ" sz="1600" b="1" dirty="0"/>
              <a:t>konat </a:t>
            </a:r>
            <a:r>
              <a:rPr lang="cs-CZ" sz="1600" b="1" dirty="0" smtClean="0"/>
              <a:t>totéž, co konal sám </a:t>
            </a:r>
            <a:r>
              <a:rPr lang="cs-CZ" sz="1600" dirty="0"/>
              <a:t>(tamtéž 10,9) a </a:t>
            </a:r>
          </a:p>
          <a:p>
            <a:r>
              <a:rPr lang="cs-CZ" sz="1600" dirty="0" smtClean="0"/>
              <a:t>A ochotu </a:t>
            </a:r>
            <a:r>
              <a:rPr lang="cs-CZ" sz="1600" dirty="0"/>
              <a:t>poskytnout pomoc chudým a trpícím vyhlásí za rozhodující </a:t>
            </a:r>
            <a:r>
              <a:rPr lang="cs-CZ" sz="1600" b="1" dirty="0"/>
              <a:t>měřítko</a:t>
            </a:r>
            <a:r>
              <a:rPr lang="cs-CZ" sz="1600" dirty="0"/>
              <a:t> </a:t>
            </a:r>
            <a:r>
              <a:rPr lang="cs-CZ" sz="1600" b="1" dirty="0" smtClean="0"/>
              <a:t>kvality životního projektu každého člověka bez výjimky </a:t>
            </a:r>
            <a:r>
              <a:rPr lang="cs-CZ" sz="1600" dirty="0" smtClean="0"/>
              <a:t>(</a:t>
            </a:r>
            <a:r>
              <a:rPr lang="cs-CZ" sz="1600" dirty="0"/>
              <a:t>Matouš 25,31-46). </a:t>
            </a:r>
          </a:p>
          <a:p>
            <a:r>
              <a:rPr lang="cs-CZ" sz="1600" dirty="0" smtClean="0"/>
              <a:t>Co z toho plyne pro chápání sociální práce? Jestliže </a:t>
            </a:r>
            <a:r>
              <a:rPr lang="cs-CZ" sz="1600" dirty="0" smtClean="0"/>
              <a:t>je sociální </a:t>
            </a:r>
            <a:r>
              <a:rPr lang="cs-CZ" sz="1600" dirty="0"/>
              <a:t>práce </a:t>
            </a:r>
            <a:r>
              <a:rPr lang="cs-CZ" sz="1600" dirty="0" smtClean="0"/>
              <a:t>je chápaná </a:t>
            </a:r>
            <a:r>
              <a:rPr lang="cs-CZ" sz="1600" dirty="0"/>
              <a:t>jako „</a:t>
            </a:r>
            <a:r>
              <a:rPr lang="cs-CZ" sz="1600" b="1" dirty="0"/>
              <a:t>angažmá ve prospěch chudých a potřebných</a:t>
            </a:r>
            <a:r>
              <a:rPr lang="cs-CZ" sz="1600" dirty="0"/>
              <a:t>“ </a:t>
            </a:r>
            <a:r>
              <a:rPr lang="cs-CZ" sz="1600" dirty="0" smtClean="0"/>
              <a:t>(OSN &amp; </a:t>
            </a:r>
            <a:r>
              <a:rPr lang="cs-CZ" sz="1600" dirty="0" smtClean="0"/>
              <a:t>International </a:t>
            </a:r>
            <a:r>
              <a:rPr lang="cs-CZ" sz="1600" dirty="0" err="1" smtClean="0"/>
              <a:t>Association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Social</a:t>
            </a:r>
            <a:r>
              <a:rPr lang="cs-CZ" sz="1600" dirty="0" smtClean="0"/>
              <a:t> </a:t>
            </a:r>
            <a:r>
              <a:rPr lang="cs-CZ" sz="1600" dirty="0" err="1" smtClean="0"/>
              <a:t>Workers</a:t>
            </a:r>
            <a:r>
              <a:rPr lang="cs-CZ" sz="1600" dirty="0" smtClean="0"/>
              <a:t>, </a:t>
            </a:r>
            <a:r>
              <a:rPr lang="cs-CZ" sz="1600" dirty="0"/>
              <a:t>1994</a:t>
            </a:r>
            <a:r>
              <a:rPr lang="cs-CZ" sz="1600" dirty="0" smtClean="0"/>
              <a:t>), nápadně </a:t>
            </a:r>
            <a:r>
              <a:rPr lang="cs-CZ" sz="1600" dirty="0" smtClean="0"/>
              <a:t>se </a:t>
            </a:r>
            <a:r>
              <a:rPr lang="cs-CZ" sz="1600" dirty="0" smtClean="0"/>
              <a:t>protíná </a:t>
            </a:r>
            <a:r>
              <a:rPr lang="cs-CZ" sz="1600" dirty="0" smtClean="0"/>
              <a:t>s perspektivou Evangelia a lze ji (sociální práci) chápat jako </a:t>
            </a:r>
            <a:r>
              <a:rPr lang="cs-CZ" sz="1600" b="1" dirty="0" smtClean="0"/>
              <a:t>potenciální místo příchodu/přicházení </a:t>
            </a:r>
            <a:r>
              <a:rPr lang="cs-CZ" sz="1600" b="1" dirty="0"/>
              <a:t>Božího </a:t>
            </a:r>
            <a:r>
              <a:rPr lang="cs-CZ" sz="1600" b="1" dirty="0" smtClean="0"/>
              <a:t>království do reality světa tady a teď</a:t>
            </a:r>
            <a:r>
              <a:rPr lang="cs-CZ" sz="1600" dirty="0" smtClean="0"/>
              <a:t>.</a:t>
            </a:r>
          </a:p>
          <a:p>
            <a:r>
              <a:rPr lang="cs-CZ" sz="1600" dirty="0" smtClean="0"/>
              <a:t>Tím může získat v mysli sociálního pracovníka </a:t>
            </a:r>
            <a:r>
              <a:rPr lang="cs-CZ" sz="1600" b="1" dirty="0" smtClean="0"/>
              <a:t>mystickou</a:t>
            </a:r>
            <a:r>
              <a:rPr lang="cs-CZ" sz="1600" dirty="0" smtClean="0"/>
              <a:t> </a:t>
            </a:r>
            <a:r>
              <a:rPr lang="cs-CZ" sz="1600" b="1" dirty="0" smtClean="0"/>
              <a:t>hloubku</a:t>
            </a:r>
            <a:endParaRPr lang="cs-CZ" sz="1600" b="1" dirty="0"/>
          </a:p>
        </p:txBody>
      </p:sp>
      <p:sp>
        <p:nvSpPr>
          <p:cNvPr id="4" name="Obdélník 3"/>
          <p:cNvSpPr/>
          <p:nvPr/>
        </p:nvSpPr>
        <p:spPr>
          <a:xfrm>
            <a:off x="611560" y="1916832"/>
            <a:ext cx="7920880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500" dirty="0">
              <a:solidFill>
                <a:schemeClr val="tx1"/>
              </a:solidFill>
            </a:endParaRP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Ústředním tématem </a:t>
            </a:r>
            <a:r>
              <a:rPr lang="cs-CZ" dirty="0">
                <a:solidFill>
                  <a:schemeClr val="tx1"/>
                </a:solidFill>
              </a:rPr>
              <a:t>Ježíšova veřejného působení byla </a:t>
            </a:r>
            <a:r>
              <a:rPr lang="cs-CZ" b="1" dirty="0">
                <a:solidFill>
                  <a:schemeClr val="tx1"/>
                </a:solidFill>
              </a:rPr>
              <a:t>zvěst o přicházejícím Božím království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627978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b="1" dirty="0" smtClean="0"/>
              <a:t> Pokud </a:t>
            </a:r>
            <a:r>
              <a:rPr lang="cs-CZ" sz="3200" b="1" dirty="0" smtClean="0"/>
              <a:t>vám připadal </a:t>
            </a:r>
            <a:r>
              <a:rPr lang="cs-CZ" sz="3200" b="1" dirty="0" smtClean="0"/>
              <a:t>první nástin „teologie Království“ příliš stručný, nyní podrobněji:</a:t>
            </a:r>
            <a:br>
              <a:rPr lang="cs-CZ" sz="3200" b="1" dirty="0" smtClean="0"/>
            </a:br>
            <a:r>
              <a:rPr lang="cs-CZ" sz="3600" b="1" strike="sngStrike" dirty="0" smtClean="0"/>
              <a:t/>
            </a:r>
            <a:br>
              <a:rPr lang="cs-CZ" sz="3600" b="1" strike="sngStrike" dirty="0" smtClean="0"/>
            </a:br>
            <a:endParaRPr lang="cs-CZ" sz="3200" b="1" strike="sngStrike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68760"/>
            <a:ext cx="8229600" cy="4525963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cs-CZ" sz="21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cs-CZ" sz="2100" dirty="0" smtClean="0"/>
              <a:t>Teologický rámec Ježíšovy solidarity s trpícími je zvýrazněn hned na začátku jeho veřejného působení:</a:t>
            </a:r>
          </a:p>
          <a:p>
            <a:pPr>
              <a:lnSpc>
                <a:spcPct val="80000"/>
              </a:lnSpc>
            </a:pPr>
            <a:r>
              <a:rPr lang="cs-CZ" sz="2100" dirty="0" smtClean="0"/>
              <a:t>Evangelista </a:t>
            </a:r>
            <a:r>
              <a:rPr lang="cs-CZ" sz="2100" i="1" dirty="0"/>
              <a:t>Marek: </a:t>
            </a:r>
            <a:endParaRPr lang="cs-CZ" sz="2100" i="1" dirty="0" smtClean="0"/>
          </a:p>
          <a:p>
            <a:pPr lvl="1">
              <a:lnSpc>
                <a:spcPct val="80000"/>
              </a:lnSpc>
            </a:pPr>
            <a:r>
              <a:rPr lang="cs-CZ" sz="1700" i="1" dirty="0" smtClean="0"/>
              <a:t>„</a:t>
            </a:r>
            <a:r>
              <a:rPr lang="cs-CZ" sz="1700" i="1" dirty="0"/>
              <a:t>Naplnil se čas a přiblížilo se království Boží</a:t>
            </a:r>
            <a:r>
              <a:rPr lang="cs-CZ" sz="1700" i="1" dirty="0" smtClean="0"/>
              <a:t>…“ (</a:t>
            </a:r>
            <a:r>
              <a:rPr lang="cs-CZ" sz="1700" i="1" dirty="0" err="1" smtClean="0"/>
              <a:t>Mk</a:t>
            </a:r>
            <a:r>
              <a:rPr lang="cs-CZ" sz="1700" i="1" dirty="0" smtClean="0"/>
              <a:t> 1,15)</a:t>
            </a:r>
            <a:endParaRPr lang="cs-CZ" sz="1700" i="1" dirty="0"/>
          </a:p>
          <a:p>
            <a:pPr lvl="1">
              <a:lnSpc>
                <a:spcPct val="80000"/>
              </a:lnSpc>
            </a:pPr>
            <a:r>
              <a:rPr lang="cs-CZ" sz="1700" u="sng" dirty="0" smtClean="0"/>
              <a:t>Jaké království </a:t>
            </a:r>
            <a:r>
              <a:rPr lang="cs-CZ" sz="1700" dirty="0" smtClean="0"/>
              <a:t>má Ježíš na mysli?</a:t>
            </a:r>
            <a:endParaRPr lang="cs-CZ" sz="1700" dirty="0"/>
          </a:p>
          <a:p>
            <a:pPr>
              <a:lnSpc>
                <a:spcPct val="80000"/>
              </a:lnSpc>
            </a:pPr>
            <a:r>
              <a:rPr lang="cs-CZ" sz="2100" i="1" dirty="0"/>
              <a:t>Evangelista Lukáš</a:t>
            </a:r>
            <a:r>
              <a:rPr lang="cs-CZ" sz="2100" dirty="0"/>
              <a:t>:</a:t>
            </a:r>
          </a:p>
          <a:p>
            <a:pPr lvl="1">
              <a:lnSpc>
                <a:spcPct val="80000"/>
              </a:lnSpc>
            </a:pPr>
            <a:r>
              <a:rPr lang="cs-CZ" sz="1700" dirty="0"/>
              <a:t>„Přišel do </a:t>
            </a:r>
            <a:r>
              <a:rPr lang="cs-CZ" sz="1700" dirty="0" err="1"/>
              <a:t>Nazareta</a:t>
            </a:r>
            <a:r>
              <a:rPr lang="cs-CZ" sz="1700" dirty="0"/>
              <a:t>, kde vyrostl. Podle svého obyčeje vešel v sobotní den do synagógy a povstal, aby četl z Písma. Podali mu knihu proroka </a:t>
            </a:r>
            <a:r>
              <a:rPr lang="cs-CZ" sz="1700" dirty="0" err="1"/>
              <a:t>Izaiáše</a:t>
            </a:r>
            <a:r>
              <a:rPr lang="cs-CZ" sz="1700" dirty="0"/>
              <a:t>; otevřel ji a nalezl místo, kde je psáno: ‚</a:t>
            </a:r>
            <a:r>
              <a:rPr lang="cs-CZ" sz="1700" i="1" dirty="0"/>
              <a:t>Duch Hospodinův jest nade mnou; proto mne pomazal, abych </a:t>
            </a:r>
            <a:r>
              <a:rPr lang="cs-CZ" sz="1700" b="1" i="1" dirty="0"/>
              <a:t>přinesl chudým radostnou zvěst</a:t>
            </a:r>
            <a:r>
              <a:rPr lang="cs-CZ" sz="1700" i="1" dirty="0"/>
              <a:t>; poslal mne, abych </a:t>
            </a:r>
            <a:r>
              <a:rPr lang="cs-CZ" sz="1700" b="1" i="1" dirty="0"/>
              <a:t>vyhlásil zajatcům propuštění</a:t>
            </a:r>
            <a:r>
              <a:rPr lang="cs-CZ" sz="1700" i="1" dirty="0"/>
              <a:t> a </a:t>
            </a:r>
            <a:r>
              <a:rPr lang="cs-CZ" sz="1700" b="1" i="1" dirty="0"/>
              <a:t>slepým navrácení zraku</a:t>
            </a:r>
            <a:r>
              <a:rPr lang="cs-CZ" sz="1700" i="1" dirty="0"/>
              <a:t>, abych </a:t>
            </a:r>
            <a:r>
              <a:rPr lang="cs-CZ" sz="1700" b="1" i="1" dirty="0"/>
              <a:t>propustil zdeptané na svobodu</a:t>
            </a:r>
            <a:r>
              <a:rPr lang="cs-CZ" sz="1700" i="1" dirty="0"/>
              <a:t>, abych </a:t>
            </a:r>
            <a:r>
              <a:rPr lang="cs-CZ" sz="1700" b="1" i="1" dirty="0"/>
              <a:t>vyhlásil léto milosti Hospodinovy</a:t>
            </a:r>
            <a:r>
              <a:rPr lang="cs-CZ" sz="1700" dirty="0"/>
              <a:t>‘“ (</a:t>
            </a:r>
            <a:r>
              <a:rPr lang="cs-CZ" sz="1700" dirty="0" err="1"/>
              <a:t>Lk</a:t>
            </a:r>
            <a:r>
              <a:rPr lang="cs-CZ" sz="1700" dirty="0"/>
              <a:t> 4,18-19). </a:t>
            </a:r>
          </a:p>
        </p:txBody>
      </p:sp>
    </p:spTree>
    <p:extLst>
      <p:ext uri="{BB962C8B-B14F-4D97-AF65-F5344CB8AC3E}">
        <p14:creationId xmlns:p14="http://schemas.microsoft.com/office/powerpoint/2010/main" val="381603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Teologický rámec Ježíšovy uzdravující a pomáhající služby: podrobněji</a:t>
            </a:r>
            <a:endParaRPr lang="cs-CZ" sz="2800" b="1" i="1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628800"/>
            <a:ext cx="8280920" cy="431321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2500" b="1" dirty="0" smtClean="0"/>
              <a:t>1. Božího </a:t>
            </a:r>
            <a:r>
              <a:rPr lang="cs-CZ" sz="2500" b="1" dirty="0"/>
              <a:t>království </a:t>
            </a:r>
            <a:r>
              <a:rPr lang="cs-CZ" sz="2500" b="1" u="sng" dirty="0" smtClean="0"/>
              <a:t>se zpřítomňuje v</a:t>
            </a:r>
            <a:r>
              <a:rPr lang="cs-CZ" sz="2500" b="1" u="sng" dirty="0"/>
              <a:t> pomoci </a:t>
            </a:r>
            <a:r>
              <a:rPr lang="cs-CZ" sz="2500" b="1" u="sng" dirty="0" smtClean="0"/>
              <a:t>slabým a trpícím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500" b="1" dirty="0" smtClean="0"/>
              <a:t>1.1 v pomáhající </a:t>
            </a:r>
            <a:r>
              <a:rPr lang="cs-CZ" sz="2500" b="1" i="1" dirty="0" smtClean="0"/>
              <a:t>mikro-praxi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 smtClean="0"/>
              <a:t>Mt</a:t>
            </a:r>
            <a:r>
              <a:rPr lang="cs-CZ" altLang="cs-CZ" sz="2400" dirty="0" smtClean="0"/>
              <a:t> 4,23: „</a:t>
            </a:r>
            <a:r>
              <a:rPr lang="cs-CZ" altLang="cs-CZ" sz="2400" i="1" dirty="0" smtClean="0"/>
              <a:t>Ježíš </a:t>
            </a:r>
            <a:r>
              <a:rPr lang="cs-CZ" altLang="cs-CZ" sz="2400" i="1" dirty="0"/>
              <a:t>chodil po celé Galileji, učil v jejich synagógách, </a:t>
            </a:r>
            <a:r>
              <a:rPr lang="cs-CZ" altLang="cs-CZ" sz="2400" b="1" i="1" dirty="0"/>
              <a:t>kázal</a:t>
            </a:r>
            <a:r>
              <a:rPr lang="cs-CZ" altLang="cs-CZ" sz="2400" i="1" dirty="0"/>
              <a:t> evangelium království Božího a </a:t>
            </a:r>
            <a:r>
              <a:rPr lang="cs-CZ" altLang="cs-CZ" sz="2400" b="1" i="1" dirty="0"/>
              <a:t>uzdravoval</a:t>
            </a:r>
            <a:r>
              <a:rPr lang="cs-CZ" altLang="cs-CZ" sz="2400" i="1" dirty="0"/>
              <a:t> každou nemoc a každou chorobu v lidu</a:t>
            </a:r>
            <a:r>
              <a:rPr lang="cs-CZ" altLang="cs-CZ" sz="2400" dirty="0"/>
              <a:t>“ (</a:t>
            </a:r>
            <a:r>
              <a:rPr lang="cs-CZ" altLang="cs-CZ" sz="2400" dirty="0" err="1"/>
              <a:t>Mt</a:t>
            </a:r>
            <a:r>
              <a:rPr lang="cs-CZ" altLang="cs-CZ" sz="2400" dirty="0"/>
              <a:t> </a:t>
            </a:r>
            <a:r>
              <a:rPr lang="cs-CZ" altLang="cs-CZ" sz="2400" dirty="0" smtClean="0"/>
              <a:t>4,23)</a:t>
            </a:r>
            <a:endParaRPr lang="cs-CZ" sz="2400" b="1" dirty="0"/>
          </a:p>
          <a:p>
            <a:pPr>
              <a:lnSpc>
                <a:spcPct val="90000"/>
              </a:lnSpc>
            </a:pPr>
            <a:r>
              <a:rPr lang="cs-CZ" sz="2400" dirty="0" err="1" smtClean="0"/>
              <a:t>Mt</a:t>
            </a:r>
            <a:r>
              <a:rPr lang="cs-CZ" sz="2400" dirty="0" smtClean="0"/>
              <a:t> </a:t>
            </a:r>
            <a:r>
              <a:rPr lang="cs-CZ" sz="2400" dirty="0"/>
              <a:t>12,22-30; </a:t>
            </a:r>
            <a:r>
              <a:rPr lang="cs-CZ" sz="2400" dirty="0" err="1"/>
              <a:t>Lk</a:t>
            </a:r>
            <a:r>
              <a:rPr lang="cs-CZ" sz="2400" dirty="0"/>
              <a:t> </a:t>
            </a:r>
            <a:r>
              <a:rPr lang="cs-CZ" sz="2400" dirty="0" smtClean="0"/>
              <a:t>11,14-23: „</a:t>
            </a:r>
            <a:r>
              <a:rPr lang="cs-CZ" sz="2400" i="1" dirty="0"/>
              <a:t>Jestliže však vyháním démony prstem Božím, pak </a:t>
            </a:r>
            <a:r>
              <a:rPr lang="cs-CZ" sz="2400" b="1" i="1" dirty="0"/>
              <a:t>už vás zastihlo</a:t>
            </a:r>
            <a:r>
              <a:rPr lang="cs-CZ" sz="2400" i="1" dirty="0"/>
              <a:t> Boží království</a:t>
            </a:r>
            <a:r>
              <a:rPr lang="cs-CZ" sz="2400" dirty="0"/>
              <a:t>“ </a:t>
            </a:r>
          </a:p>
          <a:p>
            <a:pPr>
              <a:lnSpc>
                <a:spcPct val="90000"/>
              </a:lnSpc>
            </a:pPr>
            <a:r>
              <a:rPr lang="cs-CZ" sz="2400" dirty="0" smtClean="0"/>
              <a:t>…vyháním démony…(co to znamená?): Tam, kde </a:t>
            </a:r>
            <a:r>
              <a:rPr lang="cs-CZ" sz="2400" dirty="0"/>
              <a:t>Ježíš </a:t>
            </a:r>
            <a:r>
              <a:rPr lang="cs-CZ" sz="2400" u="sng" dirty="0" smtClean="0"/>
              <a:t>osvobozuje </a:t>
            </a:r>
            <a:r>
              <a:rPr lang="cs-CZ" sz="2400" u="sng" dirty="0"/>
              <a:t>od </a:t>
            </a:r>
            <a:r>
              <a:rPr lang="cs-CZ" sz="2400" u="sng" dirty="0" smtClean="0"/>
              <a:t>život zotročujících </a:t>
            </a:r>
            <a:r>
              <a:rPr lang="cs-CZ" sz="2400" u="sng" dirty="0"/>
              <a:t>sil</a:t>
            </a:r>
            <a:r>
              <a:rPr lang="cs-CZ" sz="2400" dirty="0"/>
              <a:t>, </a:t>
            </a:r>
            <a:r>
              <a:rPr lang="cs-CZ" sz="2400" dirty="0" smtClean="0"/>
              <a:t>tam se </a:t>
            </a:r>
            <a:r>
              <a:rPr lang="cs-CZ" sz="2400" dirty="0"/>
              <a:t>Boží království stává </a:t>
            </a:r>
            <a:r>
              <a:rPr lang="cs-CZ" sz="2400" b="1" dirty="0" smtClean="0"/>
              <a:t>přítomnou</a:t>
            </a:r>
            <a:r>
              <a:rPr lang="cs-CZ" sz="2400" dirty="0" smtClean="0"/>
              <a:t> </a:t>
            </a:r>
            <a:r>
              <a:rPr lang="cs-CZ" sz="2400" dirty="0"/>
              <a:t>skutečností</a:t>
            </a:r>
            <a:r>
              <a:rPr lang="cs-CZ" sz="2400" dirty="0" smtClean="0"/>
              <a:t>.</a:t>
            </a:r>
          </a:p>
          <a:p>
            <a:pPr lvl="1" algn="r">
              <a:lnSpc>
                <a:spcPct val="90000"/>
              </a:lnSpc>
            </a:pPr>
            <a:r>
              <a:rPr lang="cs-CZ" sz="2000" i="1" dirty="0" smtClean="0"/>
              <a:t>Intervence sociálních pracovníků, nakolik vedou k větší samostatnosti (autonomie sebeurčení), osvobození a zmocnění klienta, biblicky řečeno k jeho „životu v plnosti“, stávají se v této optice nástrojem (uvědomovaným či neuvědomovaným) zpřítomnění Božího království už tady a teď.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97440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8033692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Teologický rámec Ježíšovy uzdravující a pomáhající služby: podrobněji</a:t>
            </a:r>
            <a:endParaRPr lang="cs-CZ" b="1" i="1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628800"/>
            <a:ext cx="8136904" cy="482453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b="1" dirty="0" smtClean="0"/>
              <a:t>1.2. v pomáhající makro-praxi: Obhajoba důstojnosti osob na okraji společnosti </a:t>
            </a:r>
            <a:r>
              <a:rPr lang="cs-CZ" sz="1600" dirty="0" smtClean="0"/>
              <a:t>(podrobněji na dalším snímku)</a:t>
            </a:r>
          </a:p>
          <a:p>
            <a:pPr>
              <a:lnSpc>
                <a:spcPct val="80000"/>
              </a:lnSpc>
            </a:pPr>
            <a:r>
              <a:rPr lang="cs-CZ" sz="2000" dirty="0" smtClean="0"/>
              <a:t>Veřejně známá praxe Ježíšova stolování s </a:t>
            </a:r>
            <a:r>
              <a:rPr lang="cs-CZ" sz="2000" dirty="0"/>
              <a:t>„celníky a hříšníky</a:t>
            </a:r>
            <a:r>
              <a:rPr lang="cs-CZ" sz="2000" dirty="0" smtClean="0"/>
              <a:t>“: boří nespravedlivé </a:t>
            </a:r>
            <a:r>
              <a:rPr lang="cs-CZ" sz="2000" b="1" dirty="0" smtClean="0"/>
              <a:t>společenské</a:t>
            </a:r>
            <a:r>
              <a:rPr lang="cs-CZ" sz="2000" dirty="0" smtClean="0"/>
              <a:t> konvence</a:t>
            </a:r>
          </a:p>
          <a:p>
            <a:pPr>
              <a:lnSpc>
                <a:spcPct val="80000"/>
              </a:lnSpc>
            </a:pPr>
            <a:r>
              <a:rPr lang="cs-CZ" sz="2000" dirty="0" smtClean="0"/>
              <a:t>„Celníci </a:t>
            </a:r>
            <a:r>
              <a:rPr lang="cs-CZ" sz="2000" dirty="0"/>
              <a:t>a </a:t>
            </a:r>
            <a:r>
              <a:rPr lang="cs-CZ" sz="2000" dirty="0" smtClean="0"/>
              <a:t>hříšníci“ </a:t>
            </a:r>
            <a:r>
              <a:rPr lang="cs-CZ" sz="2000" dirty="0"/>
              <a:t>reprezentují zástupně </a:t>
            </a:r>
            <a:r>
              <a:rPr lang="cs-CZ" altLang="cs-CZ" sz="2000" b="1" dirty="0" smtClean="0"/>
              <a:t>skupiny na okraji společnosti </a:t>
            </a:r>
            <a:r>
              <a:rPr lang="cs-CZ" altLang="cs-CZ" sz="2000" dirty="0" smtClean="0"/>
              <a:t>(povolání celníka: </a:t>
            </a:r>
            <a:r>
              <a:rPr lang="cs-CZ" altLang="cs-CZ" sz="2000" dirty="0" err="1" smtClean="0"/>
              <a:t>Mk</a:t>
            </a:r>
            <a:r>
              <a:rPr lang="cs-CZ" altLang="cs-CZ" sz="2000" dirty="0" smtClean="0"/>
              <a:t> 2,13-17; „</a:t>
            </a:r>
            <a:r>
              <a:rPr lang="cs-CZ" altLang="cs-CZ" sz="2000" i="1" dirty="0" smtClean="0"/>
              <a:t>žrout a pijan, přítel celníků a hříšníků</a:t>
            </a:r>
            <a:r>
              <a:rPr lang="cs-CZ" altLang="cs-CZ" sz="2000" dirty="0" smtClean="0"/>
              <a:t>“: </a:t>
            </a:r>
            <a:r>
              <a:rPr lang="cs-CZ" altLang="cs-CZ" sz="2000" dirty="0" err="1" smtClean="0"/>
              <a:t>Mt</a:t>
            </a:r>
            <a:r>
              <a:rPr lang="cs-CZ" altLang="cs-CZ" sz="2000" dirty="0" smtClean="0"/>
              <a:t> 11,18n; uzdravení dcery pohanské ženy: </a:t>
            </a:r>
            <a:r>
              <a:rPr lang="cs-CZ" altLang="cs-CZ" sz="2000" dirty="0" err="1" smtClean="0"/>
              <a:t>Mk</a:t>
            </a:r>
            <a:r>
              <a:rPr lang="cs-CZ" altLang="cs-CZ" sz="2000" dirty="0" smtClean="0"/>
              <a:t> </a:t>
            </a:r>
            <a:r>
              <a:rPr lang="cs-CZ" altLang="cs-CZ" sz="2000" dirty="0"/>
              <a:t>7,24-30; J 4,1-26; </a:t>
            </a:r>
            <a:r>
              <a:rPr lang="cs-CZ" altLang="cs-CZ" sz="2000" dirty="0" smtClean="0"/>
              <a:t>uzdravení malomocného: </a:t>
            </a:r>
            <a:r>
              <a:rPr lang="cs-CZ" altLang="cs-CZ" sz="2000" dirty="0" err="1" smtClean="0"/>
              <a:t>Mk</a:t>
            </a:r>
            <a:r>
              <a:rPr lang="cs-CZ" altLang="cs-CZ" sz="2000" dirty="0" smtClean="0"/>
              <a:t> 1,40-45)</a:t>
            </a:r>
            <a:r>
              <a:rPr lang="cs-CZ" sz="2000" dirty="0" smtClean="0"/>
              <a:t> </a:t>
            </a:r>
            <a:endParaRPr lang="cs-CZ" sz="2000" dirty="0"/>
          </a:p>
          <a:p>
            <a:pPr>
              <a:lnSpc>
                <a:spcPct val="80000"/>
              </a:lnSpc>
            </a:pPr>
            <a:r>
              <a:rPr lang="cs-CZ" sz="2000" dirty="0"/>
              <a:t>Ježíšův přístup k „outsiderům“ společnosti bořil </a:t>
            </a:r>
            <a:r>
              <a:rPr lang="cs-CZ" sz="2000" dirty="0" smtClean="0"/>
              <a:t>také </a:t>
            </a:r>
            <a:r>
              <a:rPr lang="cs-CZ" sz="2000" b="1" dirty="0" smtClean="0"/>
              <a:t>teologické</a:t>
            </a:r>
            <a:r>
              <a:rPr lang="cs-CZ" sz="2000" dirty="0" smtClean="0"/>
              <a:t> konvence</a:t>
            </a:r>
            <a:r>
              <a:rPr lang="cs-CZ" sz="2000" i="1" dirty="0" smtClean="0"/>
              <a:t>: </a:t>
            </a:r>
            <a:r>
              <a:rPr lang="cs-CZ" sz="2000" i="1" dirty="0" err="1" smtClean="0"/>
              <a:t>Mt</a:t>
            </a:r>
            <a:r>
              <a:rPr lang="cs-CZ" sz="2000" i="1" dirty="0" smtClean="0"/>
              <a:t> 21,31: „… celníci a nevěstky předcházejí vás do Božího království…“</a:t>
            </a:r>
            <a:endParaRPr lang="cs-CZ" sz="2000" dirty="0" smtClean="0"/>
          </a:p>
          <a:p>
            <a:pPr>
              <a:lnSpc>
                <a:spcPct val="80000"/>
              </a:lnSpc>
            </a:pPr>
            <a:r>
              <a:rPr lang="cs-CZ" altLang="cs-CZ" sz="2000" dirty="0"/>
              <a:t>Jeho příklon k pohrdaným, </a:t>
            </a:r>
            <a:r>
              <a:rPr lang="cs-CZ" altLang="cs-CZ" sz="2000" dirty="0" smtClean="0"/>
              <a:t>vyloučeným </a:t>
            </a:r>
            <a:r>
              <a:rPr lang="cs-CZ" altLang="cs-CZ" sz="2000" dirty="0"/>
              <a:t>a trpícím je signálem </a:t>
            </a:r>
            <a:r>
              <a:rPr lang="cs-CZ" altLang="cs-CZ" sz="2000" dirty="0" smtClean="0"/>
              <a:t>příchodu Království 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Co znamená příchod Ježíšem hlásaného Království?: </a:t>
            </a:r>
            <a:r>
              <a:rPr lang="cs-CZ" altLang="cs-CZ" sz="2000" b="1" dirty="0" smtClean="0"/>
              <a:t>Lhostejnost, chudoba, vylučování na okraj, nenávist, utrpení a smrt </a:t>
            </a:r>
            <a:r>
              <a:rPr lang="cs-CZ" altLang="cs-CZ" sz="2000" u="sng" dirty="0" smtClean="0"/>
              <a:t>nemají budoucnost</a:t>
            </a:r>
            <a:r>
              <a:rPr lang="cs-CZ" altLang="cs-CZ" sz="2000" b="1" dirty="0" smtClean="0"/>
              <a:t>, tu má jen láska, spravedlnost a milosrdenství.</a:t>
            </a:r>
          </a:p>
          <a:p>
            <a:pPr>
              <a:lnSpc>
                <a:spcPct val="80000"/>
              </a:lnSpc>
            </a:pPr>
            <a:r>
              <a:rPr lang="cs-CZ" sz="2000" dirty="0" smtClean="0"/>
              <a:t>Pomáhající služba lásky, spravedlnosti a milosrdenství vykonávaná ve prospěch potřebným, trpícím, vyloučeným a utlačovaným znamená zpřítomňovat definitivní </a:t>
            </a:r>
            <a:r>
              <a:rPr lang="cs-CZ" sz="2000" b="1" dirty="0" smtClean="0"/>
              <a:t>budoucnost</a:t>
            </a:r>
            <a:r>
              <a:rPr lang="cs-CZ" sz="2000" dirty="0" smtClean="0"/>
              <a:t> (Království Ježíšova Otce) </a:t>
            </a:r>
            <a:r>
              <a:rPr lang="cs-CZ" sz="2000" b="1" dirty="0" smtClean="0"/>
              <a:t>v</a:t>
            </a:r>
            <a:r>
              <a:rPr lang="cs-CZ" sz="2000" dirty="0" smtClean="0"/>
              <a:t> </a:t>
            </a:r>
            <a:r>
              <a:rPr lang="cs-CZ" sz="2000" b="1" dirty="0" smtClean="0"/>
              <a:t>přítomném</a:t>
            </a:r>
            <a:r>
              <a:rPr lang="cs-CZ" sz="2000" dirty="0" smtClean="0"/>
              <a:t> světě.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196759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Na jaké podoby nespravedlnosti Ježíš kriticky poukazoval? 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dirty="0" smtClean="0"/>
              <a:t>1. Ježíšova inkluze sociálně vyloučených</a:t>
            </a:r>
            <a:endParaRPr lang="cs-CZ" sz="1400" dirty="0"/>
          </a:p>
          <a:p>
            <a:r>
              <a:rPr lang="cs-CZ" sz="1400" dirty="0" smtClean="0"/>
              <a:t>projevy soucítění se sociálně vyloučenými</a:t>
            </a:r>
            <a:endParaRPr lang="cs-CZ" sz="1400" dirty="0"/>
          </a:p>
          <a:p>
            <a:pPr marL="0" indent="0">
              <a:buNone/>
            </a:pPr>
            <a:r>
              <a:rPr lang="cs-CZ" sz="1400" dirty="0" smtClean="0"/>
              <a:t>	malomocní: Matouš </a:t>
            </a:r>
            <a:r>
              <a:rPr lang="cs-CZ" sz="1400" dirty="0"/>
              <a:t>8:1-3; </a:t>
            </a:r>
            <a:r>
              <a:rPr lang="cs-CZ" sz="1400" dirty="0" smtClean="0"/>
              <a:t>Lukáš </a:t>
            </a:r>
            <a:r>
              <a:rPr lang="cs-CZ" sz="1400" dirty="0"/>
              <a:t>17:11-19; </a:t>
            </a:r>
            <a:r>
              <a:rPr lang="cs-CZ" sz="1400" dirty="0" smtClean="0"/>
              <a:t>Marek </a:t>
            </a:r>
            <a:r>
              <a:rPr lang="cs-CZ" sz="1400" dirty="0"/>
              <a:t>1:40-44</a:t>
            </a:r>
          </a:p>
          <a:p>
            <a:r>
              <a:rPr lang="cs-CZ" sz="1400" dirty="0" smtClean="0"/>
              <a:t>protestující proti nerovnosti</a:t>
            </a:r>
            <a:endParaRPr lang="cs-CZ" sz="1400" dirty="0"/>
          </a:p>
          <a:p>
            <a:pPr marL="0" indent="0">
              <a:buNone/>
            </a:pPr>
            <a:r>
              <a:rPr lang="cs-CZ" sz="1400" dirty="0" smtClean="0"/>
              <a:t>	ženy: Lukáš </a:t>
            </a:r>
            <a:r>
              <a:rPr lang="cs-CZ" sz="1400" dirty="0"/>
              <a:t>10:38-42; </a:t>
            </a:r>
            <a:r>
              <a:rPr lang="cs-CZ" sz="1400" dirty="0" smtClean="0"/>
              <a:t>Matouš </a:t>
            </a:r>
            <a:r>
              <a:rPr lang="cs-CZ" sz="1400" dirty="0"/>
              <a:t>9:19-26; </a:t>
            </a:r>
            <a:r>
              <a:rPr lang="cs-CZ" sz="1400" dirty="0" smtClean="0"/>
              <a:t>Jan </a:t>
            </a:r>
            <a:r>
              <a:rPr lang="cs-CZ" sz="1400" dirty="0"/>
              <a:t>20:11-18</a:t>
            </a:r>
          </a:p>
          <a:p>
            <a:r>
              <a:rPr lang="cs-CZ" sz="1400" dirty="0" smtClean="0"/>
              <a:t>objímající vyloučené</a:t>
            </a:r>
            <a:endParaRPr lang="cs-CZ" sz="1400" dirty="0"/>
          </a:p>
          <a:p>
            <a:pPr marL="0" indent="0">
              <a:buNone/>
            </a:pPr>
            <a:r>
              <a:rPr lang="cs-CZ" sz="1400" dirty="0" smtClean="0"/>
              <a:t>	děti: Lukáš </a:t>
            </a:r>
            <a:r>
              <a:rPr lang="cs-CZ" sz="1400" dirty="0"/>
              <a:t>18:15-17; </a:t>
            </a:r>
            <a:r>
              <a:rPr lang="cs-CZ" sz="1400" dirty="0" smtClean="0"/>
              <a:t>Matouš </a:t>
            </a:r>
            <a:r>
              <a:rPr lang="cs-CZ" sz="1400" dirty="0"/>
              <a:t>18:1-7</a:t>
            </a:r>
          </a:p>
          <a:p>
            <a:pPr marL="0" indent="0">
              <a:buNone/>
            </a:pPr>
            <a:r>
              <a:rPr lang="cs-CZ" sz="1400" dirty="0" smtClean="0"/>
              <a:t>2. Ježíš zpochybňující kulturní zvyklosti</a:t>
            </a:r>
            <a:endParaRPr lang="cs-CZ" sz="1400" dirty="0"/>
          </a:p>
          <a:p>
            <a:r>
              <a:rPr lang="cs-CZ" sz="1400" dirty="0" smtClean="0"/>
              <a:t>Odmítající rasismus, sexismus, vylučování „těch druhých“ </a:t>
            </a:r>
            <a:endParaRPr lang="cs-CZ" sz="1400" dirty="0"/>
          </a:p>
          <a:p>
            <a:pPr marL="0" indent="0">
              <a:buNone/>
            </a:pPr>
            <a:r>
              <a:rPr lang="cs-CZ" sz="1400" dirty="0" smtClean="0"/>
              <a:t>	</a:t>
            </a:r>
            <a:r>
              <a:rPr lang="cs-CZ" sz="1400" dirty="0" err="1" smtClean="0"/>
              <a:t>Samařanka</a:t>
            </a:r>
            <a:r>
              <a:rPr lang="cs-CZ" sz="1400" dirty="0" smtClean="0"/>
              <a:t>: Jan </a:t>
            </a:r>
            <a:r>
              <a:rPr lang="cs-CZ" sz="1400" dirty="0"/>
              <a:t>4:1-42</a:t>
            </a:r>
          </a:p>
          <a:p>
            <a:r>
              <a:rPr lang="cs-CZ" sz="1400" dirty="0" smtClean="0"/>
              <a:t>Prokazuje důstojnost osobám „druhé“ kategorie</a:t>
            </a:r>
            <a:endParaRPr lang="cs-CZ" sz="1400" dirty="0"/>
          </a:p>
          <a:p>
            <a:pPr marL="0" indent="0">
              <a:buNone/>
            </a:pPr>
            <a:r>
              <a:rPr lang="cs-CZ" sz="1400" dirty="0" smtClean="0"/>
              <a:t>	Milosrdný </a:t>
            </a:r>
            <a:r>
              <a:rPr lang="cs-CZ" sz="1400" dirty="0" err="1" smtClean="0"/>
              <a:t>Samařan</a:t>
            </a:r>
            <a:r>
              <a:rPr lang="cs-CZ" sz="1400" dirty="0" smtClean="0"/>
              <a:t>: Lukáš </a:t>
            </a:r>
            <a:r>
              <a:rPr lang="cs-CZ" sz="1400" dirty="0"/>
              <a:t>10:25-37</a:t>
            </a:r>
          </a:p>
          <a:p>
            <a:r>
              <a:rPr lang="cs-CZ" sz="1400" dirty="0" smtClean="0"/>
              <a:t>Riskuje vlastní pověst</a:t>
            </a:r>
            <a:endParaRPr lang="cs-CZ" sz="1400" dirty="0"/>
          </a:p>
          <a:p>
            <a:pPr marL="0" indent="0">
              <a:buNone/>
            </a:pPr>
            <a:r>
              <a:rPr lang="cs-CZ" sz="1400" dirty="0" smtClean="0"/>
              <a:t>	Opilci a prostitutky: Matouš </a:t>
            </a:r>
            <a:r>
              <a:rPr lang="cs-CZ" sz="1400" dirty="0"/>
              <a:t>9:9-13; </a:t>
            </a:r>
            <a:r>
              <a:rPr lang="cs-CZ" sz="1400" dirty="0" smtClean="0"/>
              <a:t>Lukáš </a:t>
            </a:r>
            <a:r>
              <a:rPr lang="cs-CZ" sz="1400" dirty="0"/>
              <a:t>7:36-50; </a:t>
            </a:r>
            <a:r>
              <a:rPr lang="cs-CZ" sz="1400" dirty="0" smtClean="0"/>
              <a:t>Matouš </a:t>
            </a:r>
            <a:r>
              <a:rPr lang="cs-CZ" sz="1400" dirty="0"/>
              <a:t>21:28-32</a:t>
            </a:r>
          </a:p>
          <a:p>
            <a:pPr marL="0" indent="0">
              <a:buNone/>
            </a:pPr>
            <a:r>
              <a:rPr lang="cs-CZ" sz="1400" dirty="0" smtClean="0"/>
              <a:t>3. Ježíš konfrontuje mocenské elity své doby</a:t>
            </a:r>
            <a:endParaRPr lang="cs-CZ" sz="1400" dirty="0"/>
          </a:p>
          <a:p>
            <a:r>
              <a:rPr lang="cs-CZ" sz="1400" dirty="0" smtClean="0"/>
              <a:t>Odmítá nespravedlivé jednání</a:t>
            </a:r>
            <a:endParaRPr lang="cs-CZ" sz="1400" dirty="0"/>
          </a:p>
          <a:p>
            <a:pPr marL="0" indent="0">
              <a:buNone/>
            </a:pPr>
            <a:r>
              <a:rPr lang="cs-CZ" sz="1400" dirty="0" smtClean="0"/>
              <a:t>	Vrchní celník: Lukáš </a:t>
            </a:r>
            <a:r>
              <a:rPr lang="cs-CZ" sz="1400" dirty="0"/>
              <a:t>19:1-10</a:t>
            </a:r>
          </a:p>
          <a:p>
            <a:r>
              <a:rPr lang="cs-CZ" sz="1400" dirty="0" smtClean="0"/>
              <a:t>Konfrontuje se s duchovně arogantními osobami</a:t>
            </a:r>
            <a:endParaRPr lang="cs-CZ" sz="1400" dirty="0"/>
          </a:p>
          <a:p>
            <a:pPr marL="0" indent="0">
              <a:buNone/>
            </a:pPr>
            <a:r>
              <a:rPr lang="cs-CZ" sz="1400" dirty="0" smtClean="0"/>
              <a:t>	Farizeové: Lukáš </a:t>
            </a:r>
            <a:r>
              <a:rPr lang="cs-CZ" sz="1400" dirty="0"/>
              <a:t>6:1-11; </a:t>
            </a:r>
            <a:r>
              <a:rPr lang="cs-CZ" sz="1400" dirty="0" smtClean="0"/>
              <a:t>Matouš </a:t>
            </a:r>
            <a:r>
              <a:rPr lang="cs-CZ" sz="1400" dirty="0"/>
              <a:t>23:1-3, 23-28</a:t>
            </a:r>
          </a:p>
          <a:p>
            <a:pPr marL="0" indent="0">
              <a:buNone/>
            </a:pPr>
            <a:r>
              <a:rPr lang="cs-CZ" sz="1400" dirty="0" smtClean="0"/>
              <a:t>4. Pravidla uplatňování moci: Marek </a:t>
            </a:r>
            <a:r>
              <a:rPr lang="cs-CZ" sz="1400" dirty="0"/>
              <a:t>12:13-17; </a:t>
            </a:r>
            <a:r>
              <a:rPr lang="cs-CZ" sz="1400" dirty="0" smtClean="0"/>
              <a:t>Matouš </a:t>
            </a:r>
            <a:r>
              <a:rPr lang="cs-CZ" sz="1400" dirty="0"/>
              <a:t>20:20-28</a:t>
            </a:r>
          </a:p>
        </p:txBody>
      </p:sp>
    </p:spTree>
    <p:extLst>
      <p:ext uri="{BB962C8B-B14F-4D97-AF65-F5344CB8AC3E}">
        <p14:creationId xmlns:p14="http://schemas.microsoft.com/office/powerpoint/2010/main" val="208907119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3184</Words>
  <Application>Microsoft Office PowerPoint</Application>
  <PresentationFormat>Předvádění na obrazovce (4:3)</PresentationFormat>
  <Paragraphs>329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Motiv systému Office</vt:lpstr>
      <vt:lpstr>Novozákonní perspektivy sociální práce</vt:lpstr>
      <vt:lpstr>Novozákonní perspektivy sociální práce</vt:lpstr>
      <vt:lpstr>Prezentace aplikace PowerPoint</vt:lpstr>
      <vt:lpstr>Novozákonní perspektivy sociální práce</vt:lpstr>
      <vt:lpstr>Jaký význam dával Galilejský Mistr své uzdravující a pomáhající službě: stručně</vt:lpstr>
      <vt:lpstr>  Pokud vám připadal první nástin „teologie Království“ příliš stručný, nyní podrobněji:  </vt:lpstr>
      <vt:lpstr>Teologický rámec Ježíšovy uzdravující a pomáhající služby: podrobněji</vt:lpstr>
      <vt:lpstr>Teologický rámec Ježíšovy uzdravující a pomáhající služby: podrobněji</vt:lpstr>
      <vt:lpstr>Na jaké podoby nespravedlnosti Ježíš kriticky poukazoval? </vt:lpstr>
      <vt:lpstr>Teologický rámec Ježíšovy uzdravující a pomáhající služby: podrobněji</vt:lpstr>
      <vt:lpstr>Teologický rámec Ježíšovy uzdravující a pomáhající služby: podrobněji</vt:lpstr>
      <vt:lpstr>Milosrdný Samaritán (L 10, 25-37) Text a výklad</vt:lpstr>
      <vt:lpstr>Podobenství o milosrdném Samařanovi představuje Ježíšův výklad přikázání lásky.  </vt:lpstr>
      <vt:lpstr>  Poslední soud (Mt 25, 31-46)</vt:lpstr>
      <vt:lpstr>Sociální práce jako praxe milosrdenství?</vt:lpstr>
      <vt:lpstr>pokračování</vt:lpstr>
      <vt:lpstr>pokračování</vt:lpstr>
      <vt:lpstr>Skutky tělesného milosrdenství </vt:lpstr>
      <vt:lpstr>Skutky tělesného milosrdenství</vt:lpstr>
      <vt:lpstr>Granada 2016 </vt:lpstr>
      <vt:lpstr>Pieter Bruegel starší (1525-1569)  </vt:lpstr>
      <vt:lpstr>Skutky duchovního milosrdenství </vt:lpstr>
      <vt:lpstr>Skutky duchovního milosrdenství</vt:lpstr>
      <vt:lpstr>Granada 2016 </vt:lpstr>
      <vt:lpstr>Prezentace aplikace PowerPoint</vt:lpstr>
      <vt:lpstr>Ježíšova uzdravující služba u léčivých pramenů Bethesda v Jeruzalémě (J 5)</vt:lpstr>
    </vt:vector>
  </TitlesOfParts>
  <Company>Univerzita Palackého v Olomouci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Novozákonní perspektivy sociální práce</dc:title>
  <dc:creator>Dolezel Jakub</dc:creator>
  <cp:lastModifiedBy>Dolezel Jakub</cp:lastModifiedBy>
  <cp:revision>47</cp:revision>
  <dcterms:created xsi:type="dcterms:W3CDTF">2014-10-16T10:49:19Z</dcterms:created>
  <dcterms:modified xsi:type="dcterms:W3CDTF">2020-03-18T09:40:07Z</dcterms:modified>
</cp:coreProperties>
</file>