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4" r:id="rId3"/>
    <p:sldId id="266" r:id="rId4"/>
    <p:sldId id="267" r:id="rId5"/>
    <p:sldId id="268" r:id="rId6"/>
    <p:sldId id="269" r:id="rId7"/>
    <p:sldId id="271" r:id="rId8"/>
    <p:sldId id="273" r:id="rId9"/>
    <p:sldId id="272" r:id="rId10"/>
    <p:sldId id="274" r:id="rId11"/>
    <p:sldId id="275" r:id="rId12"/>
    <p:sldId id="277" r:id="rId13"/>
    <p:sldId id="265" r:id="rId14"/>
    <p:sldId id="276" r:id="rId15"/>
    <p:sldId id="270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-558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8EAD0-64B3-4FE9-AFBB-B92F490680AC}" type="datetimeFigureOut">
              <a:rPr lang="cs-CZ" smtClean="0"/>
              <a:pPr/>
              <a:t>19.12.2019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1A265A-C25F-445F-86B3-20EAB58C9E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2430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6A83A-2601-4FF2-AF55-1E51F113963E}" type="datetimeFigureOut">
              <a:rPr lang="cs-CZ" smtClean="0"/>
              <a:pPr/>
              <a:t>19.12.2019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61B90-8872-435D-A0B7-B28AE5493B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92932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61B90-8872-435D-A0B7-B28AE5493B12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51902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about:blank" TargetMode="External"/><Relationship Id="rId7" Type="http://schemas.openxmlformats.org/officeDocument/2006/relationships/image" Target="../media/image5.svg"/><Relationship Id="rId12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ílé překrytí v zápatí">
            <a:extLst>
              <a:ext uri="{FF2B5EF4-FFF2-40B4-BE49-F238E27FC236}">
                <a16:creationId xmlns="" xmlns:a16="http://schemas.microsoft.com/office/drawing/2014/main" id="{97A26E92-ADE0-40E4-AC49-AD4E0434197E}"/>
              </a:ext>
            </a:extLst>
          </p:cNvPr>
          <p:cNvSpPr/>
          <p:nvPr userDrawn="1"/>
        </p:nvSpPr>
        <p:spPr>
          <a:xfrm>
            <a:off x="-1" y="4551363"/>
            <a:ext cx="4086225" cy="5921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"/>
            <a:ext cx="9144000" cy="5136848"/>
          </a:xfrm>
          <a:prstGeom prst="rect">
            <a:avLst/>
          </a:prstGeom>
        </p:spPr>
      </p:pic>
      <p:pic>
        <p:nvPicPr>
          <p:cNvPr id="15" name="www.caritas-vos.cz rgb SVG">
            <a:hlinkClick r:id="rId3"/>
            <a:extLst>
              <a:ext uri="{FF2B5EF4-FFF2-40B4-BE49-F238E27FC236}">
                <a16:creationId xmlns="" xmlns:a16="http://schemas.microsoft.com/office/drawing/2014/main" id="{62546D7B-B32A-46BE-9E7C-0392E23CBD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90400" y="4611600"/>
            <a:ext cx="1594080" cy="324000"/>
          </a:xfrm>
          <a:prstGeom prst="rect">
            <a:avLst/>
          </a:prstGeom>
        </p:spPr>
      </p:pic>
      <p:pic>
        <p:nvPicPr>
          <p:cNvPr id="17" name="Logo Caritas VOŠ rgb SVG">
            <a:extLst>
              <a:ext uri="{FF2B5EF4-FFF2-40B4-BE49-F238E27FC236}">
                <a16:creationId xmlns="" xmlns:a16="http://schemas.microsoft.com/office/drawing/2014/main" id="{0A78A35C-478D-400B-B1B4-2CB5616CD1C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0000" y="4291200"/>
            <a:ext cx="864000" cy="609884"/>
          </a:xfrm>
          <a:prstGeom prst="rect">
            <a:avLst/>
          </a:prstGeom>
        </p:spPr>
      </p:pic>
      <p:pic>
        <p:nvPicPr>
          <p:cNvPr id="10" name="Logo EU rgb SVG">
            <a:extLst>
              <a:ext uri="{FF2B5EF4-FFF2-40B4-BE49-F238E27FC236}">
                <a16:creationId xmlns="" xmlns:a16="http://schemas.microsoft.com/office/drawing/2014/main" id="{D5D8D964-231F-4328-B4A0-A702F7D4A4D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60000" y="324000"/>
            <a:ext cx="1954452" cy="396000"/>
          </a:xfrm>
          <a:prstGeom prst="rect">
            <a:avLst/>
          </a:prstGeom>
        </p:spPr>
      </p:pic>
      <p:pic>
        <p:nvPicPr>
          <p:cNvPr id="12" name="Logo MŠMT rgb SVG">
            <a:extLst>
              <a:ext uri="{FF2B5EF4-FFF2-40B4-BE49-F238E27FC236}">
                <a16:creationId xmlns="" xmlns:a16="http://schemas.microsoft.com/office/drawing/2014/main" id="{B786C971-B6A2-44ED-8FCF-CC581F97233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437200" y="324000"/>
            <a:ext cx="850762" cy="3996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6263" y="2916000"/>
            <a:ext cx="7991475" cy="8640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6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dirty="0"/>
              <a:t>vypracoval Titul Jméno Příjmení, datum/rok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879476"/>
            <a:ext cx="7990512" cy="1800513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200"/>
            </a:lvl1pPr>
          </a:lstStyle>
          <a:p>
            <a:r>
              <a:rPr lang="cs-CZ" dirty="0"/>
              <a:t>Název prezentace</a:t>
            </a:r>
            <a:endParaRPr lang="en-US" dirty="0"/>
          </a:p>
        </p:txBody>
      </p:sp>
      <p:cxnSp>
        <p:nvCxnSpPr>
          <p:cNvPr id="21" name="Přímá spojnice 20" hidden="1">
            <a:extLst>
              <a:ext uri="{FF2B5EF4-FFF2-40B4-BE49-F238E27FC236}">
                <a16:creationId xmlns="" xmlns:a16="http://schemas.microsoft.com/office/drawing/2014/main" id="{9DE1E966-1EBC-4D56-A1F0-CCAA435F5C12}"/>
              </a:ext>
            </a:extLst>
          </p:cNvPr>
          <p:cNvCxnSpPr/>
          <p:nvPr userDrawn="1"/>
        </p:nvCxnSpPr>
        <p:spPr>
          <a:xfrm>
            <a:off x="0" y="209520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 hidden="1">
            <a:extLst>
              <a:ext uri="{FF2B5EF4-FFF2-40B4-BE49-F238E27FC236}">
                <a16:creationId xmlns="" xmlns:a16="http://schemas.microsoft.com/office/drawing/2014/main" id="{8DFC1F56-2152-4D75-B757-C455D24EBD92}"/>
              </a:ext>
            </a:extLst>
          </p:cNvPr>
          <p:cNvCxnSpPr/>
          <p:nvPr userDrawn="1"/>
        </p:nvCxnSpPr>
        <p:spPr>
          <a:xfrm>
            <a:off x="0" y="257760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 hidden="1">
            <a:extLst>
              <a:ext uri="{FF2B5EF4-FFF2-40B4-BE49-F238E27FC236}">
                <a16:creationId xmlns="" xmlns:a16="http://schemas.microsoft.com/office/drawing/2014/main" id="{3F510968-1A73-4647-9CEB-4FDAD9B68DED}"/>
              </a:ext>
            </a:extLst>
          </p:cNvPr>
          <p:cNvCxnSpPr/>
          <p:nvPr userDrawn="1"/>
        </p:nvCxnSpPr>
        <p:spPr>
          <a:xfrm>
            <a:off x="0" y="313560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8" name="Obrázek 1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511" y="4723663"/>
            <a:ext cx="672263" cy="2368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334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82594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9701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01006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76000" y="2916000"/>
            <a:ext cx="7886700" cy="8640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6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6000" y="878400"/>
            <a:ext cx="7991738" cy="18000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dirty="0"/>
              <a:t>Přechodový snímek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6603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6" y="878399"/>
            <a:ext cx="4033838" cy="36729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387" y="878399"/>
            <a:ext cx="4031387" cy="36729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97327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262" y="878399"/>
            <a:ext cx="5291138" cy="36729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7763" y="878399"/>
            <a:ext cx="2339975" cy="36729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Přímá spojnice 7" hidden="1">
            <a:extLst>
              <a:ext uri="{FF2B5EF4-FFF2-40B4-BE49-F238E27FC236}">
                <a16:creationId xmlns="" xmlns:a16="http://schemas.microsoft.com/office/drawing/2014/main" id="{230056F8-36D0-45A3-81CF-318DA86CD4CB}"/>
              </a:ext>
            </a:extLst>
          </p:cNvPr>
          <p:cNvCxnSpPr/>
          <p:nvPr userDrawn="1"/>
        </p:nvCxnSpPr>
        <p:spPr>
          <a:xfrm>
            <a:off x="68760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 hidden="1">
            <a:extLst>
              <a:ext uri="{FF2B5EF4-FFF2-40B4-BE49-F238E27FC236}">
                <a16:creationId xmlns="" xmlns:a16="http://schemas.microsoft.com/office/drawing/2014/main" id="{D4CAE5C4-77CB-4FD5-AB5F-A39D703B63F9}"/>
              </a:ext>
            </a:extLst>
          </p:cNvPr>
          <p:cNvCxnSpPr/>
          <p:nvPr userDrawn="1"/>
        </p:nvCxnSpPr>
        <p:spPr>
          <a:xfrm>
            <a:off x="58680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28025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6" y="878399"/>
            <a:ext cx="2557462" cy="36729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6601" y="878399"/>
            <a:ext cx="2590799" cy="36729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56FCE94C-B128-4070-9C5F-4932BF11317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27764" y="878400"/>
            <a:ext cx="2555011" cy="36729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8213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36000"/>
            <a:ext cx="4032614" cy="828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775" y="878401"/>
            <a:ext cx="4033839" cy="36718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388" y="879476"/>
            <a:ext cx="4032612" cy="36718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text 10">
            <a:extLst>
              <a:ext uri="{FF2B5EF4-FFF2-40B4-BE49-F238E27FC236}">
                <a16:creationId xmlns="" xmlns:a16="http://schemas.microsoft.com/office/drawing/2014/main" id="{5D57FFF0-4275-421C-A26C-89DE1B6621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6000"/>
            <a:ext cx="4032250" cy="828000"/>
          </a:xfrm>
        </p:spPr>
        <p:txBody>
          <a:bodyPr anchor="ctr" anchorCtr="0">
            <a:normAutofit/>
          </a:bodyPr>
          <a:lstStyle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="" xmlns:p14="http://schemas.microsoft.com/office/powerpoint/2010/main" val="162804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1" y="36000"/>
            <a:ext cx="4033842" cy="828000"/>
          </a:xfrm>
        </p:spPr>
        <p:txBody>
          <a:bodyPr anchor="ctr" anchorCtr="0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51383" y="323999"/>
            <a:ext cx="4033842" cy="396000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CB5E27C2-5C4A-44DF-893F-37358CBF4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8775" y="878401"/>
            <a:ext cx="4033839" cy="36718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5235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6" y="36000"/>
            <a:ext cx="4033837" cy="828000"/>
          </a:xfrm>
        </p:spPr>
        <p:txBody>
          <a:bodyPr anchor="ctr" anchorCtr="0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1387" y="324000"/>
            <a:ext cx="4033837" cy="365521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24AD-3A87-48F4-B859-B505FE15B54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71F03F3E-CE05-4DF2-82C4-716D0B803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8775" y="878401"/>
            <a:ext cx="4033839" cy="36718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57377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about:blank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"/>
            <a:ext cx="9144000" cy="5136848"/>
          </a:xfrm>
          <a:prstGeom prst="rect">
            <a:avLst/>
          </a:prstGeom>
        </p:spPr>
      </p:pic>
      <p:sp>
        <p:nvSpPr>
          <p:cNvPr id="26" name="www.caritas-vos.cz">
            <a:hlinkClick r:id="rId14"/>
            <a:extLst>
              <a:ext uri="{FF2B5EF4-FFF2-40B4-BE49-F238E27FC236}">
                <a16:creationId xmlns="" xmlns:a16="http://schemas.microsoft.com/office/drawing/2014/main" id="{59750990-3ED1-4DD7-B3FE-D25BA063FDA8}"/>
              </a:ext>
            </a:extLst>
          </p:cNvPr>
          <p:cNvSpPr txBox="1"/>
          <p:nvPr userDrawn="1"/>
        </p:nvSpPr>
        <p:spPr>
          <a:xfrm>
            <a:off x="2772000" y="4752000"/>
            <a:ext cx="1044000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cs-CZ" sz="900" dirty="0">
                <a:solidFill>
                  <a:schemeClr val="accent1"/>
                </a:solidFill>
              </a:rPr>
              <a:t>www.caritas-vos.cz</a:t>
            </a:r>
          </a:p>
        </p:txBody>
      </p:sp>
      <p:sp>
        <p:nvSpPr>
          <p:cNvPr id="21" name="Žlutá linka nahoře">
            <a:extLst>
              <a:ext uri="{FF2B5EF4-FFF2-40B4-BE49-F238E27FC236}">
                <a16:creationId xmlns="" xmlns:a16="http://schemas.microsoft.com/office/drawing/2014/main" id="{27951A2F-989A-44B5-A1AA-32A264CC8EC6}"/>
              </a:ext>
            </a:extLst>
          </p:cNvPr>
          <p:cNvSpPr/>
          <p:nvPr userDrawn="1"/>
        </p:nvSpPr>
        <p:spPr>
          <a:xfrm>
            <a:off x="358775" y="0"/>
            <a:ext cx="8425225" cy="3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6775" y="4752000"/>
            <a:ext cx="720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922424AD-3A87-48F4-B859-B505FE15B54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776" y="4752000"/>
            <a:ext cx="2413224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r>
              <a:rPr lang="cs-CZ"/>
              <a:t>Lenka Tkadlčíková, listopad/2019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262" y="879475"/>
            <a:ext cx="7990513" cy="36718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775" y="36000"/>
            <a:ext cx="8424000" cy="8279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cxnSp>
        <p:nvCxnSpPr>
          <p:cNvPr id="8" name="Přímá spojnice 7" hidden="1">
            <a:extLst>
              <a:ext uri="{FF2B5EF4-FFF2-40B4-BE49-F238E27FC236}">
                <a16:creationId xmlns="" xmlns:a16="http://schemas.microsoft.com/office/drawing/2014/main" id="{B3628AFB-82B6-4650-9014-F7E123B15E85}"/>
              </a:ext>
            </a:extLst>
          </p:cNvPr>
          <p:cNvCxnSpPr/>
          <p:nvPr userDrawn="1"/>
        </p:nvCxnSpPr>
        <p:spPr>
          <a:xfrm>
            <a:off x="3600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 hidden="1">
            <a:extLst>
              <a:ext uri="{FF2B5EF4-FFF2-40B4-BE49-F238E27FC236}">
                <a16:creationId xmlns="" xmlns:a16="http://schemas.microsoft.com/office/drawing/2014/main" id="{ADF48A34-DB03-4116-B458-5BAAF3287544}"/>
              </a:ext>
            </a:extLst>
          </p:cNvPr>
          <p:cNvCxnSpPr/>
          <p:nvPr userDrawn="1"/>
        </p:nvCxnSpPr>
        <p:spPr>
          <a:xfrm>
            <a:off x="87840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 hidden="1">
            <a:extLst>
              <a:ext uri="{FF2B5EF4-FFF2-40B4-BE49-F238E27FC236}">
                <a16:creationId xmlns="" xmlns:a16="http://schemas.microsoft.com/office/drawing/2014/main" id="{6C0656BC-1DD3-4ECB-99FB-F2212455F883}"/>
              </a:ext>
            </a:extLst>
          </p:cNvPr>
          <p:cNvCxnSpPr/>
          <p:nvPr userDrawn="1"/>
        </p:nvCxnSpPr>
        <p:spPr>
          <a:xfrm>
            <a:off x="0" y="324000"/>
            <a:ext cx="9144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 hidden="1">
            <a:extLst>
              <a:ext uri="{FF2B5EF4-FFF2-40B4-BE49-F238E27FC236}">
                <a16:creationId xmlns="" xmlns:a16="http://schemas.microsoft.com/office/drawing/2014/main" id="{C1AEDD93-F0B4-48CA-9BE5-389C39D7D82C}"/>
              </a:ext>
            </a:extLst>
          </p:cNvPr>
          <p:cNvCxnSpPr/>
          <p:nvPr userDrawn="1"/>
        </p:nvCxnSpPr>
        <p:spPr>
          <a:xfrm>
            <a:off x="0" y="864000"/>
            <a:ext cx="9144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 hidden="1">
            <a:extLst>
              <a:ext uri="{FF2B5EF4-FFF2-40B4-BE49-F238E27FC236}">
                <a16:creationId xmlns="" xmlns:a16="http://schemas.microsoft.com/office/drawing/2014/main" id="{68F570C3-CC7D-4111-947A-56795BCB2E25}"/>
              </a:ext>
            </a:extLst>
          </p:cNvPr>
          <p:cNvCxnSpPr/>
          <p:nvPr userDrawn="1"/>
        </p:nvCxnSpPr>
        <p:spPr>
          <a:xfrm>
            <a:off x="5760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 hidden="1">
            <a:extLst>
              <a:ext uri="{FF2B5EF4-FFF2-40B4-BE49-F238E27FC236}">
                <a16:creationId xmlns="" xmlns:a16="http://schemas.microsoft.com/office/drawing/2014/main" id="{1931A330-B8C0-4C5A-81A7-985D2FE78C23}"/>
              </a:ext>
            </a:extLst>
          </p:cNvPr>
          <p:cNvCxnSpPr/>
          <p:nvPr userDrawn="1"/>
        </p:nvCxnSpPr>
        <p:spPr>
          <a:xfrm>
            <a:off x="43920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 hidden="1">
            <a:extLst>
              <a:ext uri="{FF2B5EF4-FFF2-40B4-BE49-F238E27FC236}">
                <a16:creationId xmlns="" xmlns:a16="http://schemas.microsoft.com/office/drawing/2014/main" id="{B231AA99-D449-4B52-9007-C3DB5BB5846D}"/>
              </a:ext>
            </a:extLst>
          </p:cNvPr>
          <p:cNvCxnSpPr/>
          <p:nvPr userDrawn="1"/>
        </p:nvCxnSpPr>
        <p:spPr>
          <a:xfrm>
            <a:off x="47520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 hidden="1">
            <a:extLst>
              <a:ext uri="{FF2B5EF4-FFF2-40B4-BE49-F238E27FC236}">
                <a16:creationId xmlns="" xmlns:a16="http://schemas.microsoft.com/office/drawing/2014/main" id="{E04534C5-ED0C-409E-9110-E7F093AE2A80}"/>
              </a:ext>
            </a:extLst>
          </p:cNvPr>
          <p:cNvCxnSpPr/>
          <p:nvPr userDrawn="1"/>
        </p:nvCxnSpPr>
        <p:spPr>
          <a:xfrm>
            <a:off x="85680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 hidden="1">
            <a:extLst>
              <a:ext uri="{FF2B5EF4-FFF2-40B4-BE49-F238E27FC236}">
                <a16:creationId xmlns="" xmlns:a16="http://schemas.microsoft.com/office/drawing/2014/main" id="{F37307F0-4B26-422F-9CB5-F0D911E392A3}"/>
              </a:ext>
            </a:extLst>
          </p:cNvPr>
          <p:cNvCxnSpPr/>
          <p:nvPr userDrawn="1"/>
        </p:nvCxnSpPr>
        <p:spPr>
          <a:xfrm>
            <a:off x="29268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 hidden="1">
            <a:extLst>
              <a:ext uri="{FF2B5EF4-FFF2-40B4-BE49-F238E27FC236}">
                <a16:creationId xmlns="" xmlns:a16="http://schemas.microsoft.com/office/drawing/2014/main" id="{75AD6737-072F-4B42-B35B-C1D33119F2CF}"/>
              </a:ext>
            </a:extLst>
          </p:cNvPr>
          <p:cNvCxnSpPr/>
          <p:nvPr userDrawn="1"/>
        </p:nvCxnSpPr>
        <p:spPr>
          <a:xfrm>
            <a:off x="32868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 hidden="1">
            <a:extLst>
              <a:ext uri="{FF2B5EF4-FFF2-40B4-BE49-F238E27FC236}">
                <a16:creationId xmlns="" xmlns:a16="http://schemas.microsoft.com/office/drawing/2014/main" id="{4A63EC51-B542-4217-AA49-600D52AC76AB}"/>
              </a:ext>
            </a:extLst>
          </p:cNvPr>
          <p:cNvCxnSpPr/>
          <p:nvPr userDrawn="1"/>
        </p:nvCxnSpPr>
        <p:spPr>
          <a:xfrm>
            <a:off x="58572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 hidden="1">
            <a:extLst>
              <a:ext uri="{FF2B5EF4-FFF2-40B4-BE49-F238E27FC236}">
                <a16:creationId xmlns="" xmlns:a16="http://schemas.microsoft.com/office/drawing/2014/main" id="{E543689F-0CA7-416B-BDE7-14DC866787FC}"/>
              </a:ext>
            </a:extLst>
          </p:cNvPr>
          <p:cNvCxnSpPr/>
          <p:nvPr userDrawn="1"/>
        </p:nvCxnSpPr>
        <p:spPr>
          <a:xfrm>
            <a:off x="6217200" y="0"/>
            <a:ext cx="0" cy="51444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 hidden="1">
            <a:extLst>
              <a:ext uri="{FF2B5EF4-FFF2-40B4-BE49-F238E27FC236}">
                <a16:creationId xmlns="" xmlns:a16="http://schemas.microsoft.com/office/drawing/2014/main" id="{32E039E9-4022-4932-89A7-D92DCAA85225}"/>
              </a:ext>
            </a:extLst>
          </p:cNvPr>
          <p:cNvCxnSpPr/>
          <p:nvPr userDrawn="1"/>
        </p:nvCxnSpPr>
        <p:spPr>
          <a:xfrm>
            <a:off x="0" y="4572000"/>
            <a:ext cx="9144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 hidden="1">
            <a:extLst>
              <a:ext uri="{FF2B5EF4-FFF2-40B4-BE49-F238E27FC236}">
                <a16:creationId xmlns="" xmlns:a16="http://schemas.microsoft.com/office/drawing/2014/main" id="{074ABCCE-570F-4D2E-8608-75EBB6BE51B4}"/>
              </a:ext>
            </a:extLst>
          </p:cNvPr>
          <p:cNvCxnSpPr/>
          <p:nvPr userDrawn="1"/>
        </p:nvCxnSpPr>
        <p:spPr>
          <a:xfrm>
            <a:off x="0" y="4896000"/>
            <a:ext cx="9144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3763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2" r:id="rId5"/>
    <p:sldLayoutId id="2147483673" r:id="rId6"/>
    <p:sldLayoutId id="2147483665" r:id="rId7"/>
    <p:sldLayoutId id="2147483669" r:id="rId8"/>
    <p:sldLayoutId id="2147483668" r:id="rId9"/>
    <p:sldLayoutId id="2147483666" r:id="rId10"/>
    <p:sldLayoutId id="2147483667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44000" indent="-14400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88000" indent="-14400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00" indent="-14400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576000" indent="-14400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26" userDrawn="1">
          <p15:clr>
            <a:srgbClr val="F26B43"/>
          </p15:clr>
        </p15:guide>
        <p15:guide id="4" pos="5534" userDrawn="1">
          <p15:clr>
            <a:srgbClr val="F26B43"/>
          </p15:clr>
        </p15:guide>
        <p15:guide id="5" pos="363" userDrawn="1">
          <p15:clr>
            <a:srgbClr val="F26B43"/>
          </p15:clr>
        </p15:guide>
        <p15:guide id="6" pos="2767" userDrawn="1">
          <p15:clr>
            <a:srgbClr val="F26B43"/>
          </p15:clr>
        </p15:guide>
        <p15:guide id="7" pos="2993" userDrawn="1">
          <p15:clr>
            <a:srgbClr val="F26B43"/>
          </p15:clr>
        </p15:guide>
        <p15:guide id="8" pos="5397" userDrawn="1">
          <p15:clr>
            <a:srgbClr val="F26B43"/>
          </p15:clr>
        </p15:guide>
        <p15:guide id="9" pos="1837" userDrawn="1">
          <p15:clr>
            <a:srgbClr val="F26B43"/>
          </p15:clr>
        </p15:guide>
        <p15:guide id="10" pos="2064" userDrawn="1">
          <p15:clr>
            <a:srgbClr val="F26B43"/>
          </p15:clr>
        </p15:guide>
        <p15:guide id="11" pos="3696" userDrawn="1">
          <p15:clr>
            <a:srgbClr val="F26B43"/>
          </p15:clr>
        </p15:guide>
        <p15:guide id="12" pos="3923" userDrawn="1">
          <p15:clr>
            <a:srgbClr val="F26B43"/>
          </p15:clr>
        </p15:guide>
        <p15:guide id="13" orient="horz" pos="554" userDrawn="1">
          <p15:clr>
            <a:srgbClr val="F26B43"/>
          </p15:clr>
        </p15:guide>
        <p15:guide id="14" orient="horz" pos="2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32401A46-9EA6-43E4-A3C3-3BBFFB8CE9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Vypracovala Lenka Tkadlčíková, listopad/2019</a:t>
            </a:r>
          </a:p>
        </p:txBody>
      </p:sp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F058088-4460-476E-B900-6A06893034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HELPING </a:t>
            </a:r>
            <a:br>
              <a:rPr lang="cs-CZ" dirty="0"/>
            </a:br>
            <a:r>
              <a:rPr lang="cs-CZ" dirty="0"/>
              <a:t>AND HELPING PROFESSIONS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651540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7F819EF-1EE2-465F-AEC0-68852F020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TO HELP OR NOT TO HELP?</a:t>
            </a:r>
            <a:br>
              <a:rPr lang="cs-CZ" dirty="0"/>
            </a:br>
            <a:r>
              <a:rPr lang="en-GB" dirty="0"/>
              <a:t>How come </a:t>
            </a:r>
            <a:r>
              <a:rPr lang="en-GB" dirty="0" smtClean="0"/>
              <a:t>sometimes </a:t>
            </a:r>
            <a:r>
              <a:rPr lang="en-GB" dirty="0"/>
              <a:t>people do not help?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4BAE34BE-F2B0-4F09-9EA5-46F7493A8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What do we need to be able to help?</a:t>
            </a:r>
            <a:r>
              <a:rPr lang="cs-CZ" b="1" dirty="0"/>
              <a:t> (Latane and </a:t>
            </a:r>
            <a:r>
              <a:rPr lang="cs-CZ" b="1" dirty="0" smtClean="0"/>
              <a:t>Darley</a:t>
            </a:r>
            <a:r>
              <a:rPr lang="en-GB" b="1" dirty="0" smtClean="0"/>
              <a:t>’s</a:t>
            </a:r>
            <a:r>
              <a:rPr lang="cs-CZ" b="1" dirty="0" smtClean="0"/>
              <a:t> </a:t>
            </a:r>
            <a:r>
              <a:rPr lang="cs-CZ" b="1" dirty="0"/>
              <a:t>model, 1969)</a:t>
            </a:r>
            <a:endParaRPr lang="en-GB" b="1" dirty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 must notice that an emergency event </a:t>
            </a:r>
            <a:r>
              <a:rPr lang="en-GB" dirty="0" smtClean="0"/>
              <a:t>has occurred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 must interpret the situation as </a:t>
            </a:r>
            <a:r>
              <a:rPr lang="en-GB" dirty="0" smtClean="0"/>
              <a:t>one </a:t>
            </a:r>
            <a:r>
              <a:rPr lang="en-GB" dirty="0"/>
              <a:t>in which help is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 must assume personal responsibility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/>
              <a:t>Once we feel </a:t>
            </a:r>
            <a:r>
              <a:rPr lang="en-GB" dirty="0" smtClean="0"/>
              <a:t>responsibility</a:t>
            </a:r>
            <a:r>
              <a:rPr lang="en-GB" dirty="0"/>
              <a:t>, we must decide what action to take</a:t>
            </a:r>
          </a:p>
          <a:p>
            <a:pPr marL="285750" indent="-285750">
              <a:buFontTx/>
              <a:buChar char="-"/>
            </a:pPr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/>
              <a:t>Final step: have the power </a:t>
            </a:r>
            <a:r>
              <a:rPr lang="en-GB" dirty="0" smtClean="0"/>
              <a:t>and </a:t>
            </a:r>
            <a:r>
              <a:rPr lang="en-GB" dirty="0"/>
              <a:t>courage to take </a:t>
            </a:r>
            <a:r>
              <a:rPr lang="en-GB" dirty="0" smtClean="0"/>
              <a:t>action</a:t>
            </a:r>
            <a:endParaRPr lang="en-GB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61757819-3F8A-49FD-9D60-984FAB6EC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2607103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2ABDB4FD-20F9-4FB9-A189-3E65F83F6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Prosocial behaviour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8595CB7B-B959-45ED-AAAB-16058064B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 </a:t>
            </a:r>
            <a:r>
              <a:rPr lang="en-GB" b="1" dirty="0"/>
              <a:t>Prosocial behaviour</a:t>
            </a:r>
            <a:r>
              <a:rPr lang="en-GB" dirty="0"/>
              <a:t>, or </a:t>
            </a:r>
            <a:r>
              <a:rPr lang="en-GB" dirty="0" smtClean="0"/>
              <a:t>the intent </a:t>
            </a:r>
            <a:r>
              <a:rPr lang="en-GB" dirty="0"/>
              <a:t>to benefit others, is a social behaviour that </a:t>
            </a:r>
            <a:r>
              <a:rPr lang="en-GB" dirty="0" smtClean="0"/>
              <a:t>“benefits </a:t>
            </a:r>
            <a:r>
              <a:rPr lang="en-GB" dirty="0"/>
              <a:t>other people or society as a </a:t>
            </a:r>
            <a:r>
              <a:rPr lang="en-GB" dirty="0" smtClean="0"/>
              <a:t>whole”, “such </a:t>
            </a:r>
            <a:r>
              <a:rPr lang="en-GB" dirty="0"/>
              <a:t>as helping, sharing, donating, co-operating, and </a:t>
            </a:r>
            <a:r>
              <a:rPr lang="en-GB" dirty="0" smtClean="0"/>
              <a:t>volunteering”.</a:t>
            </a:r>
            <a:r>
              <a:rPr lang="en-GB" dirty="0"/>
              <a:t> Obeying the rules and conforming to socially accepted behaviours (such as not talking in </a:t>
            </a:r>
            <a:r>
              <a:rPr lang="en-GB" dirty="0" smtClean="0"/>
              <a:t>class </a:t>
            </a:r>
            <a:r>
              <a:rPr lang="en-GB" dirty="0"/>
              <a:t>or waiting for the green light at the traffic lights) are also regarded as prosocial behaviour.</a:t>
            </a:r>
          </a:p>
          <a:p>
            <a:pPr algn="just"/>
            <a:r>
              <a:rPr lang="en-GB" dirty="0"/>
              <a:t>Encouraging prosocial behaviour may also require </a:t>
            </a:r>
            <a:r>
              <a:rPr lang="en-GB" dirty="0" smtClean="0"/>
              <a:t>reducing or </a:t>
            </a:r>
            <a:r>
              <a:rPr lang="en-GB" dirty="0"/>
              <a:t>eliminating undesirable social behaviours.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en-US" dirty="0"/>
              <a:t>Psychologists have shown that helping others can produce </a:t>
            </a:r>
            <a:r>
              <a:rPr lang="en-US" dirty="0" smtClean="0"/>
              <a:t>“feel-good” </a:t>
            </a:r>
            <a:r>
              <a:rPr lang="en-US" dirty="0"/>
              <a:t>neurotransmitters such as </a:t>
            </a:r>
            <a:r>
              <a:rPr lang="cs-CZ" dirty="0" smtClean="0"/>
              <a:t>oxyt</a:t>
            </a:r>
            <a:r>
              <a:rPr lang="en-GB" dirty="0" smtClean="0"/>
              <a:t>o</a:t>
            </a:r>
            <a:r>
              <a:rPr lang="cs-CZ" dirty="0" smtClean="0"/>
              <a:t>cin</a:t>
            </a:r>
            <a:r>
              <a:rPr lang="en-US" dirty="0"/>
              <a:t> and that, </a:t>
            </a:r>
            <a:r>
              <a:rPr lang="en-US" dirty="0" smtClean="0"/>
              <a:t>similarly </a:t>
            </a:r>
            <a:r>
              <a:rPr lang="en-US" dirty="0"/>
              <a:t>to any other pleasurable activity, the act of volunteering, </a:t>
            </a:r>
            <a:r>
              <a:rPr lang="en-US" dirty="0" smtClean="0"/>
              <a:t>giving, </a:t>
            </a:r>
            <a:r>
              <a:rPr lang="en-US" dirty="0"/>
              <a:t>and behaving pro-socially can become addictive</a:t>
            </a:r>
            <a:r>
              <a:rPr lang="cs-CZ" dirty="0"/>
              <a:t> (</a:t>
            </a:r>
            <a:r>
              <a:rPr lang="cs-CZ" dirty="0" smtClean="0"/>
              <a:t>Keltner </a:t>
            </a:r>
            <a:r>
              <a:rPr lang="cs-CZ" dirty="0"/>
              <a:t>et </a:t>
            </a:r>
            <a:r>
              <a:rPr lang="cs-CZ" dirty="0" smtClean="0"/>
              <a:t>al</a:t>
            </a:r>
            <a:r>
              <a:rPr lang="en-GB" dirty="0" smtClean="0"/>
              <a:t>.</a:t>
            </a:r>
            <a:r>
              <a:rPr lang="cs-CZ" dirty="0" smtClean="0"/>
              <a:t>, </a:t>
            </a:r>
            <a:r>
              <a:rPr lang="cs-CZ" dirty="0"/>
              <a:t>2014).</a:t>
            </a:r>
            <a:endParaRPr lang="en-GB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01C47000-F85E-4458-8020-C2BD676CB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2057686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EAFABD2-9594-438B-9A7D-10236EBC6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36000"/>
            <a:ext cx="8424000" cy="82799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cs-CZ"/>
              <a:t>ALTRUISM</a:t>
            </a:r>
            <a:endParaRPr lang="en-GB"/>
          </a:p>
        </p:txBody>
      </p:sp>
      <p:pic>
        <p:nvPicPr>
          <p:cNvPr id="6" name="Obrázek 5">
            <a:extLst>
              <a:ext uri="{FF2B5EF4-FFF2-40B4-BE49-F238E27FC236}">
                <a16:creationId xmlns="" xmlns:a16="http://schemas.microsoft.com/office/drawing/2014/main" id="{670D1993-947A-46C9-8E27-CF75C9943E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09" y="878399"/>
            <a:ext cx="4754644" cy="3672963"/>
          </a:xfrm>
          <a:prstGeom prst="rect">
            <a:avLst/>
          </a:prstGeom>
          <a:noFill/>
        </p:spPr>
      </p:pic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0F20EE17-883D-44E5-A207-5F9E1EAEF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7763" y="878399"/>
            <a:ext cx="2339975" cy="367296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endParaRPr lang="cs-CZ" sz="2000" dirty="0">
              <a:solidFill>
                <a:srgbClr val="002060"/>
              </a:solidFill>
            </a:endParaRPr>
          </a:p>
          <a:p>
            <a:pPr algn="just">
              <a:spcAft>
                <a:spcPts val="600"/>
              </a:spcAft>
            </a:pPr>
            <a:endParaRPr lang="cs-CZ" sz="2000" dirty="0">
              <a:solidFill>
                <a:srgbClr val="002060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cs-CZ" sz="2000" dirty="0">
                <a:solidFill>
                  <a:srgbClr val="002060"/>
                </a:solidFill>
              </a:rPr>
              <a:t>T</a:t>
            </a:r>
            <a:r>
              <a:rPr lang="en-US" sz="2000" dirty="0">
                <a:solidFill>
                  <a:srgbClr val="002060"/>
                </a:solidFill>
              </a:rPr>
              <a:t>he purest forms of </a:t>
            </a:r>
            <a:r>
              <a:rPr lang="en-US" sz="2000" dirty="0" err="1">
                <a:solidFill>
                  <a:srgbClr val="002060"/>
                </a:solidFill>
              </a:rPr>
              <a:t>prosocial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behaviour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>
                <a:solidFill>
                  <a:srgbClr val="002060"/>
                </a:solidFill>
              </a:rPr>
              <a:t>are motivated by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>
                <a:solidFill>
                  <a:srgbClr val="0070C0"/>
                </a:solidFill>
              </a:rPr>
              <a:t>ALTRUISM</a:t>
            </a:r>
            <a:r>
              <a:rPr lang="cs-CZ" sz="2000" dirty="0"/>
              <a:t>,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2060"/>
                </a:solidFill>
              </a:rPr>
              <a:t>an unselfish interest in helping another person. </a:t>
            </a:r>
            <a:endParaRPr lang="en-GB" sz="2000" dirty="0">
              <a:solidFill>
                <a:srgbClr val="002060"/>
              </a:solidFill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69EC4247-2999-4B7E-92F9-64191B758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776" y="4752000"/>
            <a:ext cx="2413224" cy="216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2398433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D2AFE35-A5EB-44AD-88D5-A35A10D8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Reference</a:t>
            </a:r>
            <a:r>
              <a:rPr lang="en-GB" dirty="0" smtClean="0"/>
              <a:t>s</a:t>
            </a:r>
            <a:r>
              <a:rPr lang="cs-CZ" dirty="0" smtClean="0"/>
              <a:t>: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E38294D3-3619-4A8C-B4A3-29497C8C4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18" y="813596"/>
            <a:ext cx="7990513" cy="3671888"/>
          </a:xfrm>
        </p:spPr>
        <p:txBody>
          <a:bodyPr/>
          <a:lstStyle/>
          <a:p>
            <a:r>
              <a:rPr lang="en-US" dirty="0"/>
              <a:t>Graf, E. M., </a:t>
            </a:r>
            <a:r>
              <a:rPr lang="en-US" dirty="0" err="1"/>
              <a:t>Sator</a:t>
            </a:r>
            <a:r>
              <a:rPr lang="en-US" dirty="0"/>
              <a:t>, M., &amp; </a:t>
            </a:r>
            <a:r>
              <a:rPr lang="en-US" dirty="0" err="1"/>
              <a:t>Spranz-Fogasy</a:t>
            </a:r>
            <a:r>
              <a:rPr lang="en-US" dirty="0"/>
              <a:t>, T. (2014). Discourses of helping professions. Concepts and contextualization.</a:t>
            </a:r>
            <a:endParaRPr lang="cs-CZ" dirty="0"/>
          </a:p>
          <a:p>
            <a:endParaRPr lang="cs-CZ" dirty="0"/>
          </a:p>
          <a:p>
            <a:r>
              <a:rPr lang="de-DE" dirty="0"/>
              <a:t>Kallmeyer, W. </a:t>
            </a:r>
            <a:r>
              <a:rPr lang="cs-CZ" dirty="0"/>
              <a:t>(</a:t>
            </a:r>
            <a:r>
              <a:rPr lang="de-DE" dirty="0"/>
              <a:t>2001</a:t>
            </a:r>
            <a:r>
              <a:rPr lang="cs-CZ" dirty="0"/>
              <a:t>)</a:t>
            </a:r>
            <a:r>
              <a:rPr lang="de-DE" dirty="0"/>
              <a:t>. “Beraten und Betreuen. Zur gesprächs-analytischen Untersuchung von helfenden Interaktionen.” </a:t>
            </a:r>
            <a:r>
              <a:rPr lang="de-DE" i="1" dirty="0"/>
              <a:t>Zeitschrift für Qualitative </a:t>
            </a:r>
            <a:r>
              <a:rPr lang="de-DE" i="1" dirty="0" smtClean="0"/>
              <a:t>Bildungs, </a:t>
            </a:r>
            <a:r>
              <a:rPr lang="de-DE" i="1" dirty="0"/>
              <a:t>Beratungs- und Sozialforschung</a:t>
            </a:r>
            <a:r>
              <a:rPr lang="de-DE" dirty="0"/>
              <a:t> 2: 227-252.</a:t>
            </a:r>
            <a:endParaRPr lang="cs-CZ" dirty="0"/>
          </a:p>
          <a:p>
            <a:endParaRPr lang="cs-CZ" dirty="0"/>
          </a:p>
          <a:p>
            <a:r>
              <a:rPr lang="en-US" dirty="0"/>
              <a:t>Keltner, D., Kogan, A., </a:t>
            </a:r>
            <a:r>
              <a:rPr lang="en-US" dirty="0" err="1"/>
              <a:t>Piff</a:t>
            </a:r>
            <a:r>
              <a:rPr lang="en-US" dirty="0"/>
              <a:t>, P. K., &amp; Saturn, S. R. (2014). The sociocultural appraisals, values, and emotions (SAVE) framework of </a:t>
            </a:r>
            <a:r>
              <a:rPr lang="en-US" dirty="0" err="1"/>
              <a:t>prosociality</a:t>
            </a:r>
            <a:r>
              <a:rPr lang="en-US" dirty="0"/>
              <a:t>: Core processes from gene to meme. </a:t>
            </a:r>
            <a:r>
              <a:rPr lang="en-US" i="1" dirty="0"/>
              <a:t>Annual </a:t>
            </a:r>
            <a:r>
              <a:rPr lang="en-US" i="1" dirty="0" smtClean="0"/>
              <a:t>Review </a:t>
            </a:r>
            <a:r>
              <a:rPr lang="en-US" i="1" dirty="0"/>
              <a:t>of </a:t>
            </a:r>
            <a:r>
              <a:rPr lang="en-US" i="1" dirty="0" smtClean="0"/>
              <a:t>Psychology</a:t>
            </a:r>
            <a:r>
              <a:rPr lang="en-US" dirty="0"/>
              <a:t>, </a:t>
            </a:r>
            <a:r>
              <a:rPr lang="en-US" i="1" dirty="0"/>
              <a:t>65</a:t>
            </a:r>
            <a:r>
              <a:rPr lang="en-US" dirty="0"/>
              <a:t>, 425-460.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Latane</a:t>
            </a:r>
            <a:r>
              <a:rPr lang="cs-CZ" dirty="0"/>
              <a:t>, B., &amp; </a:t>
            </a:r>
            <a:r>
              <a:rPr lang="cs-CZ" dirty="0" err="1"/>
              <a:t>Darley</a:t>
            </a:r>
            <a:r>
              <a:rPr lang="cs-CZ" dirty="0"/>
              <a:t>, J. M. (1969). </a:t>
            </a:r>
            <a:r>
              <a:rPr lang="cs-CZ" dirty="0" smtClean="0"/>
              <a:t>Bystander</a:t>
            </a:r>
            <a:r>
              <a:rPr lang="en-GB" dirty="0" smtClean="0"/>
              <a:t> “</a:t>
            </a:r>
            <a:r>
              <a:rPr lang="cs-CZ" dirty="0" smtClean="0"/>
              <a:t>Apathy</a:t>
            </a:r>
            <a:r>
              <a:rPr lang="en-GB" dirty="0" smtClean="0"/>
              <a:t>”</a:t>
            </a:r>
            <a:r>
              <a:rPr lang="cs-CZ" dirty="0" smtClean="0"/>
              <a:t>.</a:t>
            </a:r>
            <a:r>
              <a:rPr lang="cs-CZ" dirty="0"/>
              <a:t> </a:t>
            </a:r>
            <a:r>
              <a:rPr lang="cs-CZ" i="1" dirty="0" err="1"/>
              <a:t>American</a:t>
            </a:r>
            <a:r>
              <a:rPr lang="cs-CZ" i="1" dirty="0"/>
              <a:t> </a:t>
            </a:r>
            <a:r>
              <a:rPr lang="cs-CZ" i="1" dirty="0" err="1"/>
              <a:t>Scientist</a:t>
            </a:r>
            <a:r>
              <a:rPr lang="cs-CZ" dirty="0"/>
              <a:t>, </a:t>
            </a:r>
            <a:r>
              <a:rPr lang="cs-CZ" i="1" dirty="0"/>
              <a:t>57</a:t>
            </a:r>
            <a:r>
              <a:rPr lang="cs-CZ" dirty="0"/>
              <a:t>(2), 244-268.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FB298E8F-C9C3-411E-A183-6B62A2DF8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4204867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6377A42-8BD3-4958-8D83-35C70B664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Reference: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0313AE37-CC62-478E-8E4C-2696BFC4A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en-US" dirty="0"/>
              <a:t>Miller, K</a:t>
            </a:r>
            <a:r>
              <a:rPr lang="cs-CZ" dirty="0"/>
              <a:t>.</a:t>
            </a:r>
            <a:r>
              <a:rPr lang="en-US" dirty="0"/>
              <a:t>, </a:t>
            </a:r>
            <a:r>
              <a:rPr lang="en-US" dirty="0" smtClean="0"/>
              <a:t>&amp; </a:t>
            </a:r>
            <a:r>
              <a:rPr lang="en-US" dirty="0" err="1" smtClean="0"/>
              <a:t>Considine</a:t>
            </a:r>
            <a:r>
              <a:rPr lang="cs-CZ" dirty="0"/>
              <a:t>, K.</a:t>
            </a:r>
            <a:r>
              <a:rPr lang="en-US" dirty="0"/>
              <a:t> </a:t>
            </a:r>
            <a:r>
              <a:rPr lang="cs-CZ" dirty="0"/>
              <a:t>(</a:t>
            </a:r>
            <a:r>
              <a:rPr lang="en-US" dirty="0"/>
              <a:t>2009</a:t>
            </a:r>
            <a:r>
              <a:rPr lang="cs-CZ" dirty="0"/>
              <a:t>)</a:t>
            </a:r>
            <a:r>
              <a:rPr lang="en-US" dirty="0"/>
              <a:t>. “Communication in the Helping Professions.” In The Routledge Handbook of Applied Communication Research, ed. by Lawrence </a:t>
            </a:r>
            <a:r>
              <a:rPr lang="en-US" dirty="0" smtClean="0"/>
              <a:t>Frey </a:t>
            </a:r>
            <a:r>
              <a:rPr lang="en-US" dirty="0"/>
              <a:t>and Kenneth </a:t>
            </a:r>
            <a:r>
              <a:rPr lang="en-US" dirty="0" err="1"/>
              <a:t>Cissna</a:t>
            </a:r>
            <a:r>
              <a:rPr lang="en-US" dirty="0"/>
              <a:t>, 405-428. New York: Routledge.</a:t>
            </a:r>
            <a:endParaRPr lang="en-GB" dirty="0"/>
          </a:p>
          <a:p>
            <a:endParaRPr lang="en-GB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307D5B7F-AE1D-4A89-BD05-905AB7678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3334834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46EA11A-97E3-4F97-A635-36BA6D6BA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Reference: </a:t>
            </a:r>
            <a:r>
              <a:rPr lang="en-GB" dirty="0"/>
              <a:t>internet sources, retrieved 9-11-2019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C58B48DB-582A-4436-86F2-EFEA6976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hlinkClick r:id="rId2"/>
              </a:rPr>
              <a:t>https://www.actionforhappiness.org/10-keys-to-happier-living/do-things-for-others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2"/>
              </a:rPr>
              <a:t>https://www.careerexplorer.com/careers/social-worker/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2"/>
              </a:rPr>
              <a:t>https://www.huffpost.com/entry/before-you-help-others-yo_b_8267004?guccounter=1&amp;guce_referrer=aHR0cHM6Ly93d3cuZ29vZ2xlLmNvbS8&amp;guce_referrer_sig=AQAAAAGn5eboEVAs6CJ03bcwkgHnBJ-qV0NlKfthY1iujaYUmcmBibK935Zcw2tjTvE-6mB-ZinrZO3HStiFLFYTRf0JvuPOZhrS6zmBhxOJBTSguIzrz2asgeoouqzkR58jgO1RApjkSquZkhENtynOGb0Zom0U6e3kFjEBnhkhMV60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2"/>
              </a:rPr>
              <a:t>https://psychology.iresearchnet.com/social-psychology/prosocial-behavior/decision-model-of-helping/</a:t>
            </a:r>
            <a:endParaRPr lang="cs-CZ" dirty="0"/>
          </a:p>
          <a:p>
            <a:endParaRPr lang="cs-CZ" dirty="0"/>
          </a:p>
          <a:p>
            <a:endParaRPr lang="en-GB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8130A6C3-1C2B-4DA8-90D1-A5C466DA9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683175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85C93E2-E681-4EF8-ADC0-21261F154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HELPING PROFESSIONS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225C4979-96F1-4DC5-A519-6D0BA1378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A helping profession is defined as a professional interaction between a helping expert and a client, initiated to nurture the growth of, or address the problems </a:t>
            </a:r>
            <a:r>
              <a:rPr lang="en-US" sz="1600" dirty="0" smtClean="0"/>
              <a:t>of, </a:t>
            </a:r>
            <a:r>
              <a:rPr lang="en-US" sz="1600" dirty="0"/>
              <a:t>a </a:t>
            </a:r>
            <a:r>
              <a:rPr lang="en-US" sz="1600" dirty="0" smtClean="0"/>
              <a:t>person’s </a:t>
            </a:r>
            <a:r>
              <a:rPr lang="en-US" sz="1600" dirty="0"/>
              <a:t>physical, psychological, </a:t>
            </a:r>
            <a:r>
              <a:rPr lang="en-US" sz="1600" dirty="0" smtClean="0"/>
              <a:t>intellectual, or </a:t>
            </a:r>
            <a:r>
              <a:rPr lang="en-US" sz="1600" dirty="0"/>
              <a:t>emotional constitution, including medicine, nursing, psychotherapy, psychological </a:t>
            </a:r>
            <a:r>
              <a:rPr lang="en-US" sz="1600" dirty="0" err="1" smtClean="0"/>
              <a:t>counselling</a:t>
            </a:r>
            <a:r>
              <a:rPr lang="en-US" sz="1600" dirty="0"/>
              <a:t>, social work, </a:t>
            </a:r>
            <a:r>
              <a:rPr lang="en-US" sz="1600" dirty="0" smtClean="0"/>
              <a:t>education, </a:t>
            </a:r>
            <a:r>
              <a:rPr lang="en-US" sz="1600" dirty="0"/>
              <a:t>or coaching</a:t>
            </a:r>
            <a:r>
              <a:rPr lang="cs-CZ" sz="1600" dirty="0"/>
              <a:t> (Graf, Sator, </a:t>
            </a:r>
            <a:r>
              <a:rPr lang="en-GB" sz="1600" dirty="0" smtClean="0"/>
              <a:t>&amp; </a:t>
            </a:r>
            <a:r>
              <a:rPr lang="cs-CZ" sz="1600" dirty="0" smtClean="0"/>
              <a:t>Spranz-Fogasy</a:t>
            </a:r>
            <a:r>
              <a:rPr lang="cs-CZ" sz="1600" dirty="0"/>
              <a:t>, 2014</a:t>
            </a:r>
            <a:r>
              <a:rPr lang="cs-CZ" sz="1600" dirty="0" smtClean="0"/>
              <a:t>)</a:t>
            </a:r>
            <a:r>
              <a:rPr lang="en-GB" sz="1600" dirty="0" smtClean="0"/>
              <a:t>.</a:t>
            </a:r>
            <a:endParaRPr lang="cs-CZ" sz="1600" dirty="0"/>
          </a:p>
          <a:p>
            <a:endParaRPr lang="cs-CZ" sz="1600" dirty="0"/>
          </a:p>
          <a:p>
            <a:r>
              <a:rPr lang="cs-CZ" sz="1600" dirty="0"/>
              <a:t>He</a:t>
            </a:r>
            <a:r>
              <a:rPr lang="en-US" sz="1600" dirty="0" err="1"/>
              <a:t>lping</a:t>
            </a:r>
            <a:r>
              <a:rPr lang="en-US" sz="1600" dirty="0"/>
              <a:t> </a:t>
            </a:r>
            <a:r>
              <a:rPr lang="cs-CZ" sz="1600" dirty="0"/>
              <a:t>in and </a:t>
            </a:r>
            <a:r>
              <a:rPr lang="en-US" sz="1600" dirty="0"/>
              <a:t>through communication as a means to solve an individual’s problem has always been </a:t>
            </a:r>
            <a:r>
              <a:rPr lang="cs-CZ" sz="1600" dirty="0"/>
              <a:t>the </a:t>
            </a:r>
            <a:r>
              <a:rPr lang="en-US" sz="1600" dirty="0"/>
              <a:t>purpose of human communication and as such is inherent in its formats and characteristics: </a:t>
            </a:r>
            <a:r>
              <a:rPr lang="cs-CZ" sz="1600" dirty="0"/>
              <a:t>e</a:t>
            </a:r>
            <a:r>
              <a:rPr lang="en-US" sz="1600" dirty="0"/>
              <a:t>specially the </a:t>
            </a:r>
            <a:r>
              <a:rPr lang="en-US" sz="1600" dirty="0" smtClean="0"/>
              <a:t>goal orientation </a:t>
            </a:r>
            <a:r>
              <a:rPr lang="en-US" sz="1600" dirty="0"/>
              <a:t>of </a:t>
            </a:r>
            <a:r>
              <a:rPr lang="en-US" sz="1600" dirty="0" smtClean="0"/>
              <a:t>communication and </a:t>
            </a:r>
            <a:r>
              <a:rPr lang="en-US" sz="1600" dirty="0"/>
              <a:t>its overall purpose of solving </a:t>
            </a:r>
            <a:r>
              <a:rPr lang="en-US" sz="1600" dirty="0" smtClean="0"/>
              <a:t>tasks, </a:t>
            </a:r>
            <a:r>
              <a:rPr lang="en-US" sz="1600" dirty="0"/>
              <a:t>as well as the possibility </a:t>
            </a:r>
            <a:r>
              <a:rPr lang="en-US" sz="1600" dirty="0" smtClean="0"/>
              <a:t>of adding </a:t>
            </a:r>
            <a:r>
              <a:rPr lang="en-US" sz="1600" dirty="0"/>
              <a:t>another’s </a:t>
            </a:r>
            <a:r>
              <a:rPr lang="en-US" sz="1600" dirty="0" smtClean="0"/>
              <a:t>perspective, </a:t>
            </a:r>
            <a:r>
              <a:rPr lang="en-US" sz="1600" dirty="0"/>
              <a:t>are central elements of helping professions </a:t>
            </a:r>
            <a:r>
              <a:rPr lang="cs-CZ" sz="1600" dirty="0"/>
              <a:t>(</a:t>
            </a:r>
            <a:r>
              <a:rPr lang="en-US" sz="1600" dirty="0" err="1" smtClean="0"/>
              <a:t>Kallmeyer</a:t>
            </a:r>
            <a:r>
              <a:rPr lang="en-US" sz="1600" dirty="0" smtClean="0"/>
              <a:t>, 2001</a:t>
            </a:r>
            <a:r>
              <a:rPr lang="en-US" sz="1600" dirty="0"/>
              <a:t>; Miller and </a:t>
            </a:r>
            <a:r>
              <a:rPr lang="en-US" sz="1600" dirty="0" err="1" smtClean="0"/>
              <a:t>Considine</a:t>
            </a:r>
            <a:r>
              <a:rPr lang="en-US" sz="1600" dirty="0" smtClean="0"/>
              <a:t>, </a:t>
            </a:r>
            <a:r>
              <a:rPr lang="en-US" sz="1600" dirty="0"/>
              <a:t>2009</a:t>
            </a:r>
            <a:r>
              <a:rPr lang="en-US" sz="1600" dirty="0" smtClean="0"/>
              <a:t>).</a:t>
            </a:r>
            <a:endParaRPr lang="en-GB" sz="1600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4D096E7C-6164-4230-A72F-BB52A27F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3832076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AF48C79-11C5-41C9-B7E7-45B20A1D4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HELPING PROFESSION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822357CC-F68D-425E-A8B4-D3B87F909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/>
              <a:t>IS A PROFESSION THAT NURTURES THE GROWTH </a:t>
            </a:r>
            <a:r>
              <a:rPr lang="en-GB" dirty="0" smtClean="0"/>
              <a:t>OF, </a:t>
            </a:r>
            <a:r>
              <a:rPr lang="en-GB" dirty="0"/>
              <a:t>OR ADRESSES THE PROBLEMS </a:t>
            </a:r>
            <a:r>
              <a:rPr lang="en-GB" dirty="0" smtClean="0"/>
              <a:t>OF, A PERSON’S </a:t>
            </a:r>
            <a:r>
              <a:rPr lang="en-GB" dirty="0"/>
              <a:t>PHYSICAL, </a:t>
            </a:r>
            <a:r>
              <a:rPr lang="en-GB" dirty="0" smtClean="0"/>
              <a:t>PSYCHOLOGICAL, </a:t>
            </a:r>
            <a:r>
              <a:rPr lang="en-GB" dirty="0"/>
              <a:t>INTELLECTUAL, </a:t>
            </a:r>
            <a:r>
              <a:rPr lang="en-GB" dirty="0" smtClean="0"/>
              <a:t>EMOTIONAL, </a:t>
            </a:r>
            <a:r>
              <a:rPr lang="en-GB" dirty="0"/>
              <a:t>OR SPIRITUAL WELL-BEING.</a:t>
            </a:r>
            <a:r>
              <a:rPr lang="cs-CZ" dirty="0"/>
              <a:t> </a:t>
            </a:r>
            <a:r>
              <a:rPr lang="en-GB" dirty="0" smtClean="0"/>
              <a:t>We </a:t>
            </a:r>
            <a:r>
              <a:rPr lang="en-GB" dirty="0"/>
              <a:t>can include </a:t>
            </a:r>
            <a:r>
              <a:rPr lang="en-GB" dirty="0" smtClean="0"/>
              <a:t>e.g. social </a:t>
            </a:r>
            <a:r>
              <a:rPr lang="en-GB" dirty="0"/>
              <a:t>work, medicine, nursing, teaching, </a:t>
            </a:r>
            <a:r>
              <a:rPr lang="en-GB" dirty="0" smtClean="0"/>
              <a:t>or psychotherapy</a:t>
            </a:r>
            <a:r>
              <a:rPr lang="en-GB" dirty="0"/>
              <a:t>.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en-GB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CBD49B3A-3866-45AC-9008-CFC7ADA41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  <p:sp>
        <p:nvSpPr>
          <p:cNvPr id="6" name="AutoShape 2" descr="C:\Users\Felix\Downloads\spolu.webp">
            <a:extLst>
              <a:ext uri="{FF2B5EF4-FFF2-40B4-BE49-F238E27FC236}">
                <a16:creationId xmlns="" xmlns:a16="http://schemas.microsoft.com/office/drawing/2014/main" id="{E30D9609-0C50-4253-A5DE-596D5E4F38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00250" y="0"/>
            <a:ext cx="5143500" cy="5143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Obrázek 7" descr="Obsah obrázku strom, graffiti&#10;&#10;Popis byl vytvořen automaticky">
            <a:extLst>
              <a:ext uri="{FF2B5EF4-FFF2-40B4-BE49-F238E27FC236}">
                <a16:creationId xmlns="" xmlns:a16="http://schemas.microsoft.com/office/drawing/2014/main" id="{73F680F7-7FE0-4E75-BEB8-F994C6FB3B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61" y="2180904"/>
            <a:ext cx="8049849" cy="245820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9563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B41CCE2-2C2E-41A2-98B9-9139BA96D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QUALITIES EXPECTED </a:t>
            </a:r>
            <a:r>
              <a:rPr lang="en-GB" dirty="0" smtClean="0"/>
              <a:t>OF, </a:t>
            </a:r>
            <a:r>
              <a:rPr lang="cs-CZ" dirty="0" smtClean="0"/>
              <a:t>AND </a:t>
            </a:r>
            <a:r>
              <a:rPr lang="cs-CZ" dirty="0"/>
              <a:t>REQUIRED </a:t>
            </a:r>
            <a:r>
              <a:rPr lang="cs-CZ" dirty="0" smtClean="0"/>
              <a:t>IN</a:t>
            </a:r>
            <a:r>
              <a:rPr lang="en-GB" dirty="0" smtClean="0"/>
              <a:t>,</a:t>
            </a:r>
            <a:r>
              <a:rPr lang="cs-CZ" dirty="0" smtClean="0"/>
              <a:t> </a:t>
            </a:r>
            <a:r>
              <a:rPr lang="cs-CZ" dirty="0"/>
              <a:t>HELPING PROFESSIONALS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2FDDF2B4-5E6E-44A2-88EF-0F455CF12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EMPATHY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PATIENCE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TOLERANCE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PERSISTENCE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FLEXIBILITY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RESILIENC</a:t>
            </a:r>
            <a:r>
              <a:rPr lang="en-GB" dirty="0" smtClean="0"/>
              <a:t>E</a:t>
            </a:r>
            <a:endParaRPr lang="cs-CZ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FOCUS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ATTENTION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OPEN</a:t>
            </a:r>
            <a:r>
              <a:rPr lang="en-GB" dirty="0" smtClean="0"/>
              <a:t>N</a:t>
            </a:r>
            <a:r>
              <a:rPr lang="cs-CZ" dirty="0" smtClean="0"/>
              <a:t>ESS</a:t>
            </a:r>
            <a:endParaRPr lang="en-GB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F68615DD-FB03-46AF-A904-B710D285D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996037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14D68ED-CED0-489C-AB17-E71AE682F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36000"/>
            <a:ext cx="8424000" cy="82799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MOTIVATION TO CHOOSE </a:t>
            </a:r>
            <a:r>
              <a:rPr lang="en-GB" dirty="0" smtClean="0"/>
              <a:t>A </a:t>
            </a:r>
            <a:r>
              <a:rPr lang="cs-CZ" dirty="0" smtClean="0"/>
              <a:t>HELPING </a:t>
            </a:r>
            <a:r>
              <a:rPr lang="cs-CZ" dirty="0"/>
              <a:t>PROFESSION, ESPECIALLY SOCIAL WORK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E92C0482-482E-403D-982A-082CFF19CF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8775" y="878399"/>
            <a:ext cx="4033838" cy="3672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cs-CZ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cs-CZ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cs-CZ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cs-CZ" b="1" dirty="0">
              <a:solidFill>
                <a:srgbClr val="FF0000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cs-CZ" sz="2400" b="1" dirty="0">
                <a:solidFill>
                  <a:srgbClr val="FF0000"/>
                </a:solidFill>
              </a:rPr>
              <a:t>I WANT/WANTED TO HELP PEOPLE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="" xmlns:a16="http://schemas.microsoft.com/office/drawing/2014/main" id="{8FEF9C6C-AA8D-4739-876F-685E65CF10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615" y="878399"/>
            <a:ext cx="4210948" cy="3672963"/>
          </a:xfrm>
          <a:prstGeom prst="rect">
            <a:avLst/>
          </a:prstGeom>
          <a:noFill/>
        </p:spPr>
      </p:pic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48C32E7B-C098-4D1E-B6E1-B592277D2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776" y="4752000"/>
            <a:ext cx="2413224" cy="216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408701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ABB65A4-8C4E-4CD9-AD27-261408A96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IT IS IMPORTANT TO HELP OTHERS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1903500B-E981-41A0-A770-799619303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One can hardly expect to be helped if he/she refuses to help others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To build good connections with others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It makes you feel good about yourself</a:t>
            </a:r>
            <a:r>
              <a:rPr lang="cs-CZ" dirty="0"/>
              <a:t>/</a:t>
            </a:r>
            <a:r>
              <a:rPr lang="en-GB" dirty="0"/>
              <a:t>the feeling of self-worth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base"/>
            <a:r>
              <a:rPr lang="en-GB" dirty="0"/>
              <a:t>When we give to others it activates the areas of the brain associated with pleasure, social </a:t>
            </a:r>
            <a:r>
              <a:rPr lang="en-GB" dirty="0" smtClean="0"/>
              <a:t>connection, </a:t>
            </a:r>
            <a:r>
              <a:rPr lang="en-GB" dirty="0"/>
              <a:t>and trust.</a:t>
            </a:r>
          </a:p>
          <a:p>
            <a:pPr fontAlgn="base"/>
            <a:r>
              <a:rPr lang="en-GB" dirty="0"/>
              <a:t>Altruistic behaviour releases endorphins in the brain and boosts happiness for </a:t>
            </a:r>
            <a:r>
              <a:rPr lang="en-GB" dirty="0" smtClean="0"/>
              <a:t>us, </a:t>
            </a:r>
            <a:r>
              <a:rPr lang="en-GB" dirty="0"/>
              <a:t>as well as the people we help. Studies have shown that giving money away tends to make people happier than spending it on themselves.</a:t>
            </a:r>
          </a:p>
          <a:p>
            <a:pPr marL="285750" indent="-285750">
              <a:buFontTx/>
              <a:buChar char="-"/>
            </a:pPr>
            <a:endParaRPr lang="en-GB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F0DDE99B-328A-446B-9151-1B110EDA0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1690057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176BF4F-C5BB-4C0A-9B68-1493887AB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36000"/>
            <a:ext cx="8424000" cy="82799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cs-CZ"/>
              <a:t>WIN-WIN STRATEGY</a:t>
            </a:r>
            <a:endParaRPr lang="en-GB"/>
          </a:p>
        </p:txBody>
      </p:sp>
      <p:pic>
        <p:nvPicPr>
          <p:cNvPr id="6" name="Obrázek 5" descr="Obsah obrázku kreslení&#10;&#10;Popis byl vytvořen automaticky">
            <a:extLst>
              <a:ext uri="{FF2B5EF4-FFF2-40B4-BE49-F238E27FC236}">
                <a16:creationId xmlns="" xmlns:a16="http://schemas.microsoft.com/office/drawing/2014/main" id="{F778A23E-DF34-4C14-B612-A3239954CD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62" y="1425166"/>
            <a:ext cx="5291138" cy="2579429"/>
          </a:xfrm>
          <a:prstGeom prst="rect">
            <a:avLst/>
          </a:prstGeom>
          <a:noFill/>
        </p:spPr>
      </p:pic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77B18F55-B345-46DD-AA38-D3DCD7DB1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7763" y="878399"/>
            <a:ext cx="2339975" cy="3672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dirty="0"/>
              <a:t>HELPING OTHERS IS A WIN-WIN STRATEGY.</a:t>
            </a:r>
          </a:p>
          <a:p>
            <a:pPr>
              <a:spcAft>
                <a:spcPts val="600"/>
              </a:spcAft>
            </a:pPr>
            <a:endParaRPr lang="cs-CZ" dirty="0"/>
          </a:p>
          <a:p>
            <a:pPr algn="just">
              <a:spcAft>
                <a:spcPts val="600"/>
              </a:spcAft>
            </a:pPr>
            <a:r>
              <a:rPr lang="en-US" dirty="0"/>
              <a:t>A</a:t>
            </a:r>
            <a:r>
              <a:rPr lang="en-GB" dirty="0"/>
              <a:t> </a:t>
            </a:r>
            <a:r>
              <a:rPr lang="en-GB" b="1" dirty="0" smtClean="0"/>
              <a:t>win-win </a:t>
            </a:r>
            <a:r>
              <a:rPr lang="en-GB" b="1" dirty="0"/>
              <a:t>game</a:t>
            </a:r>
            <a:r>
              <a:rPr lang="en-GB" dirty="0"/>
              <a:t> is </a:t>
            </a:r>
            <a:r>
              <a:rPr lang="en-GB" dirty="0" smtClean="0"/>
              <a:t>a game </a:t>
            </a:r>
            <a:r>
              <a:rPr lang="en-GB" dirty="0"/>
              <a:t>theory which is designed in </a:t>
            </a:r>
            <a:r>
              <a:rPr lang="en-GB" dirty="0" smtClean="0"/>
              <a:t>such a </a:t>
            </a:r>
            <a:r>
              <a:rPr lang="en-GB" dirty="0"/>
              <a:t>way that all participants can profit from the game in one way or </a:t>
            </a:r>
            <a:r>
              <a:rPr lang="en-GB" dirty="0" smtClean="0"/>
              <a:t>another</a:t>
            </a:r>
            <a:r>
              <a:rPr lang="en-GB" dirty="0"/>
              <a:t>. In conflict resolution, a </a:t>
            </a:r>
            <a:r>
              <a:rPr lang="en-GB" b="1" dirty="0" smtClean="0"/>
              <a:t>win-win </a:t>
            </a:r>
            <a:r>
              <a:rPr lang="en-GB" dirty="0"/>
              <a:t>strategy is a collaborative strategy and conflict resolution process that aims to accommodate all </a:t>
            </a:r>
            <a:r>
              <a:rPr lang="en-GB" dirty="0" smtClean="0"/>
              <a:t>participants.</a:t>
            </a:r>
            <a:endParaRPr lang="en-GB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969D740E-648E-49D8-BD57-634E39B9C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776" y="4752000"/>
            <a:ext cx="2413224" cy="216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1434718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="" xmlns:a16="http://schemas.microsoft.com/office/drawing/2014/main" id="{359788D5-ADE0-4717-BD24-2E54E04E3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WHAT DO SOCIAL WORKERS DO WHEN THEY HELP?</a:t>
            </a:r>
            <a:endParaRPr lang="en-GB" dirty="0"/>
          </a:p>
        </p:txBody>
      </p:sp>
      <p:sp>
        <p:nvSpPr>
          <p:cNvPr id="7" name="Zástupný obsah 6">
            <a:extLst>
              <a:ext uri="{FF2B5EF4-FFF2-40B4-BE49-F238E27FC236}">
                <a16:creationId xmlns="" xmlns:a16="http://schemas.microsoft.com/office/drawing/2014/main" id="{DDE38258-E281-4AD1-B2DB-F2B41E05ED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ASSIST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ADVOCATE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ENCOURAGE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MEDIATE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COUNSEL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PROVIDE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FACILITATE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ACCOMPANY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GUIDE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INSTRUCT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ASSESS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DETERMINE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CONSULT</a:t>
            </a:r>
          </a:p>
          <a:p>
            <a:endParaRPr lang="en-GB" dirty="0"/>
          </a:p>
        </p:txBody>
      </p:sp>
      <p:sp>
        <p:nvSpPr>
          <p:cNvPr id="8" name="Zástupný obsah 7">
            <a:extLst>
              <a:ext uri="{FF2B5EF4-FFF2-40B4-BE49-F238E27FC236}">
                <a16:creationId xmlns="" xmlns:a16="http://schemas.microsoft.com/office/drawing/2014/main" id="{C32B7FF2-5AE9-4E30-9A00-88F74FFFC19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INVESTIGATE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REFER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RESPOND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EDUCATE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IMPROVE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DEVELOP A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SET THE GOAL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ADJUST THE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IDENTIFY (PEOPLE WHO NEED HELP)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MAKE THE CLIENT </a:t>
            </a:r>
            <a:r>
              <a:rPr lang="cs-CZ" dirty="0" smtClean="0"/>
              <a:t>SELF</a:t>
            </a:r>
            <a:r>
              <a:rPr lang="en-GB" dirty="0" smtClean="0"/>
              <a:t>-</a:t>
            </a:r>
            <a:r>
              <a:rPr lang="cs-CZ" dirty="0" smtClean="0"/>
              <a:t>SUFFICIENT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APPLY (FOR </a:t>
            </a:r>
            <a:r>
              <a:rPr lang="cs-CZ" dirty="0" smtClean="0"/>
              <a:t>BENEFITS</a:t>
            </a:r>
            <a:r>
              <a:rPr lang="cs-CZ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PROTECT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B3F325E0-F64F-4593-8939-6C5524A26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3966687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AD1A3A8-0B64-464A-A0FA-4F787EE73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DON</a:t>
            </a:r>
            <a:r>
              <a:rPr lang="en-GB" dirty="0" smtClean="0"/>
              <a:t>’</a:t>
            </a:r>
            <a:r>
              <a:rPr lang="cs-CZ" dirty="0" smtClean="0"/>
              <a:t>T </a:t>
            </a:r>
            <a:r>
              <a:rPr lang="cs-CZ" dirty="0"/>
              <a:t>FORGET TO HELP YOURSELF BEFORE HELPING OTHERS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0D51E0E9-733F-42E4-9BED-D227A7319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you travel by plane, you might be familiar with </a:t>
            </a:r>
            <a:r>
              <a:rPr lang="en-GB" dirty="0" smtClean="0"/>
              <a:t>the following </a:t>
            </a:r>
            <a:r>
              <a:rPr lang="en-GB" dirty="0"/>
              <a:t>statement:</a:t>
            </a:r>
          </a:p>
          <a:p>
            <a:r>
              <a:rPr lang="cs-CZ" b="1" dirty="0" smtClean="0"/>
              <a:t>“</a:t>
            </a:r>
            <a:r>
              <a:rPr lang="en-US" b="1" dirty="0" smtClean="0"/>
              <a:t>Before </a:t>
            </a:r>
            <a:r>
              <a:rPr lang="en-US" b="1" dirty="0"/>
              <a:t>you assist others, always put your </a:t>
            </a:r>
            <a:r>
              <a:rPr lang="en-US" b="1" dirty="0" smtClean="0"/>
              <a:t>own oxygen </a:t>
            </a:r>
            <a:r>
              <a:rPr lang="en-US" b="1" dirty="0"/>
              <a:t>mask on first</a:t>
            </a:r>
            <a:r>
              <a:rPr lang="en-US" b="1" dirty="0" smtClean="0"/>
              <a:t>.”</a:t>
            </a:r>
            <a:endParaRPr lang="cs-CZ" b="1" dirty="0"/>
          </a:p>
          <a:p>
            <a:endParaRPr lang="cs-CZ" b="1" dirty="0"/>
          </a:p>
          <a:p>
            <a:pPr algn="just"/>
            <a:r>
              <a:rPr lang="en-GB" dirty="0"/>
              <a:t>What this means with regard to your career is to </a:t>
            </a:r>
            <a:r>
              <a:rPr lang="en-GB" b="1" dirty="0"/>
              <a:t>take care of yourself.</a:t>
            </a:r>
            <a:endParaRPr lang="cs-CZ" b="1" dirty="0"/>
          </a:p>
          <a:p>
            <a:pPr algn="just"/>
            <a:endParaRPr lang="en-GB" b="1" dirty="0"/>
          </a:p>
          <a:p>
            <a:pPr algn="just"/>
            <a:r>
              <a:rPr lang="en-GB" dirty="0"/>
              <a:t> - you need to be relaxed, satisfied, comforted, safe, healthy, confident, organized, </a:t>
            </a:r>
            <a:r>
              <a:rPr lang="en-GB" dirty="0" smtClean="0"/>
              <a:t>centred, </a:t>
            </a:r>
            <a:r>
              <a:rPr lang="en-GB" dirty="0"/>
              <a:t>and </a:t>
            </a:r>
            <a:r>
              <a:rPr lang="en-GB" dirty="0" smtClean="0"/>
              <a:t>at </a:t>
            </a:r>
            <a:r>
              <a:rPr lang="en-GB" dirty="0"/>
              <a:t>peace </a:t>
            </a:r>
            <a:r>
              <a:rPr lang="en-GB" dirty="0" smtClean="0"/>
              <a:t>with yourself</a:t>
            </a:r>
            <a:r>
              <a:rPr lang="en-GB" dirty="0"/>
              <a:t>. Only then </a:t>
            </a:r>
            <a:r>
              <a:rPr lang="en-GB" dirty="0" smtClean="0"/>
              <a:t>can you be </a:t>
            </a:r>
            <a:r>
              <a:rPr lang="en-GB" dirty="0"/>
              <a:t>of good help to others and </a:t>
            </a:r>
            <a:r>
              <a:rPr lang="en-GB" dirty="0" smtClean="0"/>
              <a:t>not </a:t>
            </a:r>
            <a:r>
              <a:rPr lang="en-GB" dirty="0"/>
              <a:t>be in danger of burn</a:t>
            </a:r>
            <a:r>
              <a:rPr lang="cs-CZ" dirty="0"/>
              <a:t>-</a:t>
            </a:r>
            <a:r>
              <a:rPr lang="en-GB" dirty="0"/>
              <a:t>out syndrome.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en-GB" dirty="0"/>
              <a:t>The most important person is the one you are right now with. And guess who that </a:t>
            </a:r>
            <a:r>
              <a:rPr lang="en-GB" dirty="0" smtClean="0"/>
              <a:t>is.</a:t>
            </a:r>
            <a:endParaRPr lang="en-GB" dirty="0"/>
          </a:p>
          <a:p>
            <a:endParaRPr lang="en-GB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423334A8-9F93-493D-82AD-4FCADDBCC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Lenka Tkadlčíková, listopad/2019</a:t>
            </a:r>
          </a:p>
        </p:txBody>
      </p:sp>
    </p:spTree>
    <p:extLst>
      <p:ext uri="{BB962C8B-B14F-4D97-AF65-F5344CB8AC3E}">
        <p14:creationId xmlns="" xmlns:p14="http://schemas.microsoft.com/office/powerpoint/2010/main" val="3257433940"/>
      </p:ext>
    </p:extLst>
  </p:cSld>
  <p:clrMapOvr>
    <a:masterClrMapping/>
  </p:clrMapOvr>
</p:sld>
</file>

<file path=ppt/theme/theme1.xml><?xml version="1.0" encoding="utf-8"?>
<a:theme xmlns:a="http://schemas.openxmlformats.org/drawingml/2006/main" name="Caritas VOŠ 16:9">
  <a:themeElements>
    <a:clrScheme name="Caritas VOŠ">
      <a:dk1>
        <a:sysClr val="windowText" lastClr="000000"/>
      </a:dk1>
      <a:lt1>
        <a:sysClr val="window" lastClr="FFFFFF"/>
      </a:lt1>
      <a:dk2>
        <a:srgbClr val="7F7F7F"/>
      </a:dk2>
      <a:lt2>
        <a:srgbClr val="E6E6E6"/>
      </a:lt2>
      <a:accent1>
        <a:srgbClr val="006987"/>
      </a:accent1>
      <a:accent2>
        <a:srgbClr val="FFD400"/>
      </a:accent2>
      <a:accent3>
        <a:srgbClr val="FAAF00"/>
      </a:accent3>
      <a:accent4>
        <a:srgbClr val="EB5A46"/>
      </a:accent4>
      <a:accent5>
        <a:srgbClr val="00A76E"/>
      </a:accent5>
      <a:accent6>
        <a:srgbClr val="32B7BE"/>
      </a:accent6>
      <a:hlink>
        <a:srgbClr val="006987"/>
      </a:hlink>
      <a:folHlink>
        <a:srgbClr val="00698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ŠABLONA PPT FINAL" id="{19AB5301-A1F1-4336-AA92-232D075E0577}" vid="{049B834B-C46B-40C2-991B-FF7D7C90B0A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900</Words>
  <Application>Microsoft Office PowerPoint</Application>
  <PresentationFormat>On-screen Show (16:9)</PresentationFormat>
  <Paragraphs>128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Caritas VOŠ 16:9</vt:lpstr>
      <vt:lpstr>HELPING  AND HELPING PROFESSIONS</vt:lpstr>
      <vt:lpstr>HELPING PROFESSIONS </vt:lpstr>
      <vt:lpstr>HELPING PROFESSION</vt:lpstr>
      <vt:lpstr>QUALITIES EXPECTED OF, AND REQUIRED IN, HELPING PROFESSIONALS</vt:lpstr>
      <vt:lpstr>MOTIVATION TO CHOOSE A HELPING PROFESSION, ESPECIALLY SOCIAL WORK</vt:lpstr>
      <vt:lpstr>IT IS IMPORTANT TO HELP OTHERS</vt:lpstr>
      <vt:lpstr>WIN-WIN STRATEGY</vt:lpstr>
      <vt:lpstr>WHAT DO SOCIAL WORKERS DO WHEN THEY HELP?</vt:lpstr>
      <vt:lpstr>DON’T FORGET TO HELP YOURSELF BEFORE HELPING OTHERS</vt:lpstr>
      <vt:lpstr>TO HELP OR NOT TO HELP? How come sometimes people do not help?</vt:lpstr>
      <vt:lpstr>Prosocial behaviour</vt:lpstr>
      <vt:lpstr>ALTRUISM</vt:lpstr>
      <vt:lpstr>References:</vt:lpstr>
      <vt:lpstr>Reference:</vt:lpstr>
      <vt:lpstr>Reference: internet sources, retrieved 9-11-2019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HELPING  AND HELPING PROFESSIONS</dc:title>
  <dc:creator>Felix</dc:creator>
  <cp:lastModifiedBy>Simon</cp:lastModifiedBy>
  <cp:revision>3</cp:revision>
  <dcterms:created xsi:type="dcterms:W3CDTF">2019-11-09T15:21:24Z</dcterms:created>
  <dcterms:modified xsi:type="dcterms:W3CDTF">2019-12-19T16:17:36Z</dcterms:modified>
</cp:coreProperties>
</file>